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8"/>
  </p:notesMasterIdLst>
  <p:sldIdLst>
    <p:sldId id="256" r:id="rId5"/>
    <p:sldId id="257" r:id="rId6"/>
    <p:sldId id="258" r:id="rId7"/>
    <p:sldId id="262" r:id="rId8"/>
    <p:sldId id="260" r:id="rId9"/>
    <p:sldId id="326" r:id="rId10"/>
    <p:sldId id="324" r:id="rId11"/>
    <p:sldId id="329" r:id="rId12"/>
    <p:sldId id="334" r:id="rId13"/>
    <p:sldId id="325" r:id="rId14"/>
    <p:sldId id="328" r:id="rId15"/>
    <p:sldId id="327" r:id="rId16"/>
    <p:sldId id="331" r:id="rId17"/>
    <p:sldId id="333" r:id="rId18"/>
    <p:sldId id="332" r:id="rId19"/>
    <p:sldId id="318" r:id="rId20"/>
    <p:sldId id="301" r:id="rId21"/>
    <p:sldId id="273" r:id="rId22"/>
    <p:sldId id="319" r:id="rId23"/>
    <p:sldId id="320" r:id="rId24"/>
    <p:sldId id="321" r:id="rId25"/>
    <p:sldId id="322" r:id="rId26"/>
    <p:sldId id="311" r:id="rId27"/>
    <p:sldId id="317" r:id="rId28"/>
    <p:sldId id="312" r:id="rId29"/>
    <p:sldId id="279" r:id="rId30"/>
    <p:sldId id="263" r:id="rId31"/>
    <p:sldId id="323" r:id="rId32"/>
    <p:sldId id="269" r:id="rId33"/>
    <p:sldId id="335" r:id="rId34"/>
    <p:sldId id="271" r:id="rId35"/>
    <p:sldId id="298" r:id="rId36"/>
    <p:sldId id="336"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Century Gothic" panose="020B050202020202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Rockwell" panose="02060603020205020403" pitchFamily="18"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F4430-2F62-4E09-A5FB-9D34D9E640F1}" v="41" dt="2021-05-21T15:48:53.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font" Target="fonts/font16.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el Nelson" userId="1d307ac2-054a-4b7a-8384-5d28c9ef35f1" providerId="ADAL" clId="{3AEF4430-2F62-4E09-A5FB-9D34D9E640F1}"/>
    <pc:docChg chg="undo redo custSel addSld delSld modSld sldOrd">
      <pc:chgData name="Ariel Nelson" userId="1d307ac2-054a-4b7a-8384-5d28c9ef35f1" providerId="ADAL" clId="{3AEF4430-2F62-4E09-A5FB-9D34D9E640F1}" dt="2021-05-21T15:51:35.501" v="4686" actId="404"/>
      <pc:docMkLst>
        <pc:docMk/>
      </pc:docMkLst>
      <pc:sldChg chg="modSp mod">
        <pc:chgData name="Ariel Nelson" userId="1d307ac2-054a-4b7a-8384-5d28c9ef35f1" providerId="ADAL" clId="{3AEF4430-2F62-4E09-A5FB-9D34D9E640F1}" dt="2021-05-21T15:48:40.523" v="4563" actId="21"/>
        <pc:sldMkLst>
          <pc:docMk/>
          <pc:sldMk cId="3911884169" sldId="256"/>
        </pc:sldMkLst>
        <pc:spChg chg="mod">
          <ac:chgData name="Ariel Nelson" userId="1d307ac2-054a-4b7a-8384-5d28c9ef35f1" providerId="ADAL" clId="{3AEF4430-2F62-4E09-A5FB-9D34D9E640F1}" dt="2021-05-21T15:48:40.523" v="4563" actId="21"/>
          <ac:spMkLst>
            <pc:docMk/>
            <pc:sldMk cId="3911884169" sldId="256"/>
            <ac:spMk id="3" creationId="{B84CE589-23A1-4955-8BF9-36943AAAF5C1}"/>
          </ac:spMkLst>
        </pc:spChg>
      </pc:sldChg>
      <pc:sldChg chg="addSp delSp modSp mod">
        <pc:chgData name="Ariel Nelson" userId="1d307ac2-054a-4b7a-8384-5d28c9ef35f1" providerId="ADAL" clId="{3AEF4430-2F62-4E09-A5FB-9D34D9E640F1}" dt="2021-05-21T15:51:35.501" v="4686" actId="404"/>
        <pc:sldMkLst>
          <pc:docMk/>
          <pc:sldMk cId="1984322290" sldId="257"/>
        </pc:sldMkLst>
        <pc:spChg chg="mod">
          <ac:chgData name="Ariel Nelson" userId="1d307ac2-054a-4b7a-8384-5d28c9ef35f1" providerId="ADAL" clId="{3AEF4430-2F62-4E09-A5FB-9D34D9E640F1}" dt="2021-05-21T15:48:53.970" v="4566" actId="1076"/>
          <ac:spMkLst>
            <pc:docMk/>
            <pc:sldMk cId="1984322290" sldId="257"/>
            <ac:spMk id="6" creationId="{57D545F0-01F5-48BD-813E-97CEBF6D30DD}"/>
          </ac:spMkLst>
        </pc:spChg>
        <pc:spChg chg="add del mod">
          <ac:chgData name="Ariel Nelson" userId="1d307ac2-054a-4b7a-8384-5d28c9ef35f1" providerId="ADAL" clId="{3AEF4430-2F62-4E09-A5FB-9D34D9E640F1}" dt="2021-05-21T04:17:02.601" v="2118" actId="478"/>
          <ac:spMkLst>
            <pc:docMk/>
            <pc:sldMk cId="1984322290" sldId="257"/>
            <ac:spMk id="7" creationId="{6480325B-2542-44A3-84CB-DBE4FCB7FF40}"/>
          </ac:spMkLst>
        </pc:spChg>
        <pc:spChg chg="add mod">
          <ac:chgData name="Ariel Nelson" userId="1d307ac2-054a-4b7a-8384-5d28c9ef35f1" providerId="ADAL" clId="{3AEF4430-2F62-4E09-A5FB-9D34D9E640F1}" dt="2021-05-21T15:51:35.501" v="4686" actId="404"/>
          <ac:spMkLst>
            <pc:docMk/>
            <pc:sldMk cId="1984322290" sldId="257"/>
            <ac:spMk id="8" creationId="{A61E4810-1CE7-48E5-8A08-3422CC43D910}"/>
          </ac:spMkLst>
        </pc:spChg>
      </pc:sldChg>
      <pc:sldChg chg="modSp mod">
        <pc:chgData name="Ariel Nelson" userId="1d307ac2-054a-4b7a-8384-5d28c9ef35f1" providerId="ADAL" clId="{3AEF4430-2F62-4E09-A5FB-9D34D9E640F1}" dt="2021-05-21T07:23:52.665" v="4524" actId="2711"/>
        <pc:sldMkLst>
          <pc:docMk/>
          <pc:sldMk cId="3201919747" sldId="258"/>
        </pc:sldMkLst>
        <pc:spChg chg="mod">
          <ac:chgData name="Ariel Nelson" userId="1d307ac2-054a-4b7a-8384-5d28c9ef35f1" providerId="ADAL" clId="{3AEF4430-2F62-4E09-A5FB-9D34D9E640F1}" dt="2021-05-21T07:23:52.665" v="4524" actId="2711"/>
          <ac:spMkLst>
            <pc:docMk/>
            <pc:sldMk cId="3201919747" sldId="258"/>
            <ac:spMk id="3" creationId="{B84CE589-23A1-4955-8BF9-36943AAAF5C1}"/>
          </ac:spMkLst>
        </pc:spChg>
      </pc:sldChg>
      <pc:sldChg chg="addSp delSp modSp del mod">
        <pc:chgData name="Ariel Nelson" userId="1d307ac2-054a-4b7a-8384-5d28c9ef35f1" providerId="ADAL" clId="{3AEF4430-2F62-4E09-A5FB-9D34D9E640F1}" dt="2021-05-21T02:47:45.219" v="17" actId="47"/>
        <pc:sldMkLst>
          <pc:docMk/>
          <pc:sldMk cId="958477036" sldId="259"/>
        </pc:sldMkLst>
        <pc:spChg chg="add del mod">
          <ac:chgData name="Ariel Nelson" userId="1d307ac2-054a-4b7a-8384-5d28c9ef35f1" providerId="ADAL" clId="{3AEF4430-2F62-4E09-A5FB-9D34D9E640F1}" dt="2021-05-21T02:47:20.152" v="12" actId="478"/>
          <ac:spMkLst>
            <pc:docMk/>
            <pc:sldMk cId="958477036" sldId="259"/>
            <ac:spMk id="3" creationId="{B84CE589-23A1-4955-8BF9-36943AAAF5C1}"/>
          </ac:spMkLst>
        </pc:spChg>
        <pc:spChg chg="add del mod">
          <ac:chgData name="Ariel Nelson" userId="1d307ac2-054a-4b7a-8384-5d28c9ef35f1" providerId="ADAL" clId="{3AEF4430-2F62-4E09-A5FB-9D34D9E640F1}" dt="2021-05-21T02:47:24.476" v="13" actId="478"/>
          <ac:spMkLst>
            <pc:docMk/>
            <pc:sldMk cId="958477036" sldId="259"/>
            <ac:spMk id="4" creationId="{D3A20DBE-3AAE-46E3-896B-01A535CC412C}"/>
          </ac:spMkLst>
        </pc:spChg>
        <pc:spChg chg="add del mod">
          <ac:chgData name="Ariel Nelson" userId="1d307ac2-054a-4b7a-8384-5d28c9ef35f1" providerId="ADAL" clId="{3AEF4430-2F62-4E09-A5FB-9D34D9E640F1}" dt="2021-05-21T02:47:15.848" v="7"/>
          <ac:spMkLst>
            <pc:docMk/>
            <pc:sldMk cId="958477036" sldId="259"/>
            <ac:spMk id="6" creationId="{E8BD2CB8-CBFF-4EC5-BBE6-277D2DFF4C73}"/>
          </ac:spMkLst>
        </pc:spChg>
        <pc:spChg chg="add mod">
          <ac:chgData name="Ariel Nelson" userId="1d307ac2-054a-4b7a-8384-5d28c9ef35f1" providerId="ADAL" clId="{3AEF4430-2F62-4E09-A5FB-9D34D9E640F1}" dt="2021-05-21T02:47:30.863" v="16" actId="1076"/>
          <ac:spMkLst>
            <pc:docMk/>
            <pc:sldMk cId="958477036" sldId="259"/>
            <ac:spMk id="10" creationId="{27F3A72A-2F68-47E6-B69B-170323BF3134}"/>
          </ac:spMkLst>
        </pc:spChg>
        <pc:picChg chg="add del mod">
          <ac:chgData name="Ariel Nelson" userId="1d307ac2-054a-4b7a-8384-5d28c9ef35f1" providerId="ADAL" clId="{3AEF4430-2F62-4E09-A5FB-9D34D9E640F1}" dt="2021-05-21T02:47:15.848" v="7"/>
          <ac:picMkLst>
            <pc:docMk/>
            <pc:sldMk cId="958477036" sldId="259"/>
            <ac:picMk id="7" creationId="{028EABE5-991C-4DEA-A8E2-02A537E96315}"/>
          </ac:picMkLst>
        </pc:picChg>
        <pc:picChg chg="add mod">
          <ac:chgData name="Ariel Nelson" userId="1d307ac2-054a-4b7a-8384-5d28c9ef35f1" providerId="ADAL" clId="{3AEF4430-2F62-4E09-A5FB-9D34D9E640F1}" dt="2021-05-21T02:47:30.863" v="16" actId="1076"/>
          <ac:picMkLst>
            <pc:docMk/>
            <pc:sldMk cId="958477036" sldId="259"/>
            <ac:picMk id="11" creationId="{9E1F9C2E-B241-447F-A210-F449E9096203}"/>
          </ac:picMkLst>
        </pc:picChg>
        <pc:picChg chg="add del mod">
          <ac:chgData name="Ariel Nelson" userId="1d307ac2-054a-4b7a-8384-5d28c9ef35f1" providerId="ADAL" clId="{3AEF4430-2F62-4E09-A5FB-9D34D9E640F1}" dt="2021-05-21T02:47:17.448" v="10"/>
          <ac:picMkLst>
            <pc:docMk/>
            <pc:sldMk cId="958477036" sldId="259"/>
            <ac:picMk id="2050" creationId="{6986DE43-3155-488F-98F6-F5E79FB9C752}"/>
          </ac:picMkLst>
        </pc:picChg>
      </pc:sldChg>
      <pc:sldChg chg="modSp mod">
        <pc:chgData name="Ariel Nelson" userId="1d307ac2-054a-4b7a-8384-5d28c9ef35f1" providerId="ADAL" clId="{3AEF4430-2F62-4E09-A5FB-9D34D9E640F1}" dt="2021-05-21T07:23:44.339" v="4523" actId="14100"/>
        <pc:sldMkLst>
          <pc:docMk/>
          <pc:sldMk cId="2044543239" sldId="260"/>
        </pc:sldMkLst>
        <pc:spChg chg="mod">
          <ac:chgData name="Ariel Nelson" userId="1d307ac2-054a-4b7a-8384-5d28c9ef35f1" providerId="ADAL" clId="{3AEF4430-2F62-4E09-A5FB-9D34D9E640F1}" dt="2021-05-21T07:23:44.339" v="4523" actId="14100"/>
          <ac:spMkLst>
            <pc:docMk/>
            <pc:sldMk cId="2044543239" sldId="260"/>
            <ac:spMk id="3" creationId="{B84CE589-23A1-4955-8BF9-36943AAAF5C1}"/>
          </ac:spMkLst>
        </pc:spChg>
      </pc:sldChg>
      <pc:sldChg chg="modSp del mod">
        <pc:chgData name="Ariel Nelson" userId="1d307ac2-054a-4b7a-8384-5d28c9ef35f1" providerId="ADAL" clId="{3AEF4430-2F62-4E09-A5FB-9D34D9E640F1}" dt="2021-05-21T05:28:16.588" v="3356" actId="47"/>
        <pc:sldMkLst>
          <pc:docMk/>
          <pc:sldMk cId="3536207743" sldId="261"/>
        </pc:sldMkLst>
        <pc:spChg chg="mod">
          <ac:chgData name="Ariel Nelson" userId="1d307ac2-054a-4b7a-8384-5d28c9ef35f1" providerId="ADAL" clId="{3AEF4430-2F62-4E09-A5FB-9D34D9E640F1}" dt="2021-05-21T04:25:19.268" v="2340" actId="20577"/>
          <ac:spMkLst>
            <pc:docMk/>
            <pc:sldMk cId="3536207743" sldId="261"/>
            <ac:spMk id="3" creationId="{B84CE589-23A1-4955-8BF9-36943AAAF5C1}"/>
          </ac:spMkLst>
        </pc:spChg>
      </pc:sldChg>
      <pc:sldChg chg="add">
        <pc:chgData name="Ariel Nelson" userId="1d307ac2-054a-4b7a-8384-5d28c9ef35f1" providerId="ADAL" clId="{3AEF4430-2F62-4E09-A5FB-9D34D9E640F1}" dt="2021-05-21T02:47:54.960" v="20"/>
        <pc:sldMkLst>
          <pc:docMk/>
          <pc:sldMk cId="423308894" sldId="263"/>
        </pc:sldMkLst>
      </pc:sldChg>
      <pc:sldChg chg="addSp delSp modSp add mod">
        <pc:chgData name="Ariel Nelson" userId="1d307ac2-054a-4b7a-8384-5d28c9ef35f1" providerId="ADAL" clId="{3AEF4430-2F62-4E09-A5FB-9D34D9E640F1}" dt="2021-05-21T05:56:22.569" v="3696" actId="20577"/>
        <pc:sldMkLst>
          <pc:docMk/>
          <pc:sldMk cId="2030459464" sldId="269"/>
        </pc:sldMkLst>
        <pc:spChg chg="mod">
          <ac:chgData name="Ariel Nelson" userId="1d307ac2-054a-4b7a-8384-5d28c9ef35f1" providerId="ADAL" clId="{3AEF4430-2F62-4E09-A5FB-9D34D9E640F1}" dt="2021-05-21T05:52:42.673" v="3602" actId="20577"/>
          <ac:spMkLst>
            <pc:docMk/>
            <pc:sldMk cId="2030459464" sldId="269"/>
            <ac:spMk id="2" creationId="{A98BDECD-4719-4F5F-A54C-4A224DE08826}"/>
          </ac:spMkLst>
        </pc:spChg>
        <pc:spChg chg="mod">
          <ac:chgData name="Ariel Nelson" userId="1d307ac2-054a-4b7a-8384-5d28c9ef35f1" providerId="ADAL" clId="{3AEF4430-2F62-4E09-A5FB-9D34D9E640F1}" dt="2021-05-21T05:56:22.569" v="3696" actId="20577"/>
          <ac:spMkLst>
            <pc:docMk/>
            <pc:sldMk cId="2030459464" sldId="269"/>
            <ac:spMk id="3" creationId="{C603FE03-D5C2-4739-B4E0-53EAB8EEDF3C}"/>
          </ac:spMkLst>
        </pc:spChg>
        <pc:spChg chg="add del">
          <ac:chgData name="Ariel Nelson" userId="1d307ac2-054a-4b7a-8384-5d28c9ef35f1" providerId="ADAL" clId="{3AEF4430-2F62-4E09-A5FB-9D34D9E640F1}" dt="2021-05-21T05:48:29.015" v="3451"/>
          <ac:spMkLst>
            <pc:docMk/>
            <pc:sldMk cId="2030459464" sldId="269"/>
            <ac:spMk id="5" creationId="{4D8AA152-FF03-418E-A30D-60D7C0915D6A}"/>
          </ac:spMkLst>
        </pc:spChg>
        <pc:picChg chg="add del">
          <ac:chgData name="Ariel Nelson" userId="1d307ac2-054a-4b7a-8384-5d28c9ef35f1" providerId="ADAL" clId="{3AEF4430-2F62-4E09-A5FB-9D34D9E640F1}" dt="2021-05-21T05:48:29.015" v="3451"/>
          <ac:picMkLst>
            <pc:docMk/>
            <pc:sldMk cId="2030459464" sldId="269"/>
            <ac:picMk id="3074" creationId="{7B07920C-F149-422C-ABE6-DE84C81DC7E4}"/>
          </ac:picMkLst>
        </pc:picChg>
      </pc:sldChg>
      <pc:sldChg chg="add del">
        <pc:chgData name="Ariel Nelson" userId="1d307ac2-054a-4b7a-8384-5d28c9ef35f1" providerId="ADAL" clId="{3AEF4430-2F62-4E09-A5FB-9D34D9E640F1}" dt="2021-05-21T05:58:07.499" v="3702" actId="47"/>
        <pc:sldMkLst>
          <pc:docMk/>
          <pc:sldMk cId="284802872" sldId="270"/>
        </pc:sldMkLst>
      </pc:sldChg>
      <pc:sldChg chg="modSp add mod ord">
        <pc:chgData name="Ariel Nelson" userId="1d307ac2-054a-4b7a-8384-5d28c9ef35f1" providerId="ADAL" clId="{3AEF4430-2F62-4E09-A5FB-9D34D9E640F1}" dt="2021-05-21T05:52:55.410" v="3603"/>
        <pc:sldMkLst>
          <pc:docMk/>
          <pc:sldMk cId="2890220799" sldId="271"/>
        </pc:sldMkLst>
        <pc:spChg chg="mod">
          <ac:chgData name="Ariel Nelson" userId="1d307ac2-054a-4b7a-8384-5d28c9ef35f1" providerId="ADAL" clId="{3AEF4430-2F62-4E09-A5FB-9D34D9E640F1}" dt="2021-05-21T05:52:55.410" v="3603"/>
          <ac:spMkLst>
            <pc:docMk/>
            <pc:sldMk cId="2890220799" sldId="271"/>
            <ac:spMk id="2" creationId="{A98BDECD-4719-4F5F-A54C-4A224DE08826}"/>
          </ac:spMkLst>
        </pc:spChg>
      </pc:sldChg>
      <pc:sldChg chg="delSp add setBg delDesignElem">
        <pc:chgData name="Ariel Nelson" userId="1d307ac2-054a-4b7a-8384-5d28c9ef35f1" providerId="ADAL" clId="{3AEF4430-2F62-4E09-A5FB-9D34D9E640F1}" dt="2021-05-21T02:47:54.960" v="20"/>
        <pc:sldMkLst>
          <pc:docMk/>
          <pc:sldMk cId="968121265" sldId="273"/>
        </pc:sldMkLst>
        <pc:spChg chg="del">
          <ac:chgData name="Ariel Nelson" userId="1d307ac2-054a-4b7a-8384-5d28c9ef35f1" providerId="ADAL" clId="{3AEF4430-2F62-4E09-A5FB-9D34D9E640F1}" dt="2021-05-21T02:47:54.960" v="20"/>
          <ac:spMkLst>
            <pc:docMk/>
            <pc:sldMk cId="968121265" sldId="273"/>
            <ac:spMk id="10" creationId="{2B566528-1B12-4246-9431-5C2D7D081168}"/>
          </ac:spMkLst>
        </pc:spChg>
        <pc:grpChg chg="del">
          <ac:chgData name="Ariel Nelson" userId="1d307ac2-054a-4b7a-8384-5d28c9ef35f1" providerId="ADAL" clId="{3AEF4430-2F62-4E09-A5FB-9D34D9E640F1}" dt="2021-05-21T02:47:54.960" v="20"/>
          <ac:grpSpMkLst>
            <pc:docMk/>
            <pc:sldMk cId="968121265" sldId="273"/>
            <ac:grpSpMk id="12" creationId="{828A5161-06F1-46CF-8AD7-844680A59E13}"/>
          </ac:grpSpMkLst>
        </pc:grpChg>
        <pc:grpChg chg="del">
          <ac:chgData name="Ariel Nelson" userId="1d307ac2-054a-4b7a-8384-5d28c9ef35f1" providerId="ADAL" clId="{3AEF4430-2F62-4E09-A5FB-9D34D9E640F1}" dt="2021-05-21T02:47:54.960" v="20"/>
          <ac:grpSpMkLst>
            <pc:docMk/>
            <pc:sldMk cId="968121265" sldId="273"/>
            <ac:grpSpMk id="16" creationId="{5995D10D-E9C9-47DB-AE7E-801FEF38F5C9}"/>
          </ac:grpSpMkLst>
        </pc:grpChg>
      </pc:sldChg>
      <pc:sldChg chg="add">
        <pc:chgData name="Ariel Nelson" userId="1d307ac2-054a-4b7a-8384-5d28c9ef35f1" providerId="ADAL" clId="{3AEF4430-2F62-4E09-A5FB-9D34D9E640F1}" dt="2021-05-21T02:47:54.960" v="20"/>
        <pc:sldMkLst>
          <pc:docMk/>
          <pc:sldMk cId="803029558" sldId="279"/>
        </pc:sldMkLst>
      </pc:sldChg>
      <pc:sldChg chg="add">
        <pc:chgData name="Ariel Nelson" userId="1d307ac2-054a-4b7a-8384-5d28c9ef35f1" providerId="ADAL" clId="{3AEF4430-2F62-4E09-A5FB-9D34D9E640F1}" dt="2021-05-21T02:47:54.960" v="20"/>
        <pc:sldMkLst>
          <pc:docMk/>
          <pc:sldMk cId="1012367573" sldId="298"/>
        </pc:sldMkLst>
      </pc:sldChg>
      <pc:sldChg chg="add">
        <pc:chgData name="Ariel Nelson" userId="1d307ac2-054a-4b7a-8384-5d28c9ef35f1" providerId="ADAL" clId="{3AEF4430-2F62-4E09-A5FB-9D34D9E640F1}" dt="2021-05-21T02:47:54.960" v="20"/>
        <pc:sldMkLst>
          <pc:docMk/>
          <pc:sldMk cId="2089612016" sldId="301"/>
        </pc:sldMkLst>
      </pc:sldChg>
      <pc:sldChg chg="modSp add mod">
        <pc:chgData name="Ariel Nelson" userId="1d307ac2-054a-4b7a-8384-5d28c9ef35f1" providerId="ADAL" clId="{3AEF4430-2F62-4E09-A5FB-9D34D9E640F1}" dt="2021-05-21T05:57:09.287" v="3701" actId="20577"/>
        <pc:sldMkLst>
          <pc:docMk/>
          <pc:sldMk cId="556160005" sldId="311"/>
        </pc:sldMkLst>
        <pc:spChg chg="mod">
          <ac:chgData name="Ariel Nelson" userId="1d307ac2-054a-4b7a-8384-5d28c9ef35f1" providerId="ADAL" clId="{3AEF4430-2F62-4E09-A5FB-9D34D9E640F1}" dt="2021-05-21T05:57:09.287" v="3701" actId="20577"/>
          <ac:spMkLst>
            <pc:docMk/>
            <pc:sldMk cId="556160005" sldId="311"/>
            <ac:spMk id="3" creationId="{00000000-0000-0000-0000-000000000000}"/>
          </ac:spMkLst>
        </pc:spChg>
      </pc:sldChg>
      <pc:sldChg chg="add">
        <pc:chgData name="Ariel Nelson" userId="1d307ac2-054a-4b7a-8384-5d28c9ef35f1" providerId="ADAL" clId="{3AEF4430-2F62-4E09-A5FB-9D34D9E640F1}" dt="2021-05-21T02:47:54.960" v="20"/>
        <pc:sldMkLst>
          <pc:docMk/>
          <pc:sldMk cId="814294506" sldId="312"/>
        </pc:sldMkLst>
      </pc:sldChg>
      <pc:sldChg chg="add">
        <pc:chgData name="Ariel Nelson" userId="1d307ac2-054a-4b7a-8384-5d28c9ef35f1" providerId="ADAL" clId="{3AEF4430-2F62-4E09-A5FB-9D34D9E640F1}" dt="2021-05-21T02:47:54.960" v="20"/>
        <pc:sldMkLst>
          <pc:docMk/>
          <pc:sldMk cId="3936664898" sldId="317"/>
        </pc:sldMkLst>
      </pc:sldChg>
      <pc:sldChg chg="add">
        <pc:chgData name="Ariel Nelson" userId="1d307ac2-054a-4b7a-8384-5d28c9ef35f1" providerId="ADAL" clId="{3AEF4430-2F62-4E09-A5FB-9D34D9E640F1}" dt="2021-05-21T02:47:54.960" v="20"/>
        <pc:sldMkLst>
          <pc:docMk/>
          <pc:sldMk cId="3506818194" sldId="318"/>
        </pc:sldMkLst>
      </pc:sldChg>
      <pc:sldChg chg="modSp add mod">
        <pc:chgData name="Ariel Nelson" userId="1d307ac2-054a-4b7a-8384-5d28c9ef35f1" providerId="ADAL" clId="{3AEF4430-2F62-4E09-A5FB-9D34D9E640F1}" dt="2021-05-21T02:47:55.080" v="21" actId="27636"/>
        <pc:sldMkLst>
          <pc:docMk/>
          <pc:sldMk cId="1692177176" sldId="319"/>
        </pc:sldMkLst>
        <pc:spChg chg="mod">
          <ac:chgData name="Ariel Nelson" userId="1d307ac2-054a-4b7a-8384-5d28c9ef35f1" providerId="ADAL" clId="{3AEF4430-2F62-4E09-A5FB-9D34D9E640F1}" dt="2021-05-21T02:47:55.080" v="21" actId="27636"/>
          <ac:spMkLst>
            <pc:docMk/>
            <pc:sldMk cId="1692177176" sldId="319"/>
            <ac:spMk id="3" creationId="{F2E6B031-4A10-4414-A3A0-E3D2CD756C31}"/>
          </ac:spMkLst>
        </pc:spChg>
      </pc:sldChg>
      <pc:sldChg chg="delSp add setBg delDesignElem">
        <pc:chgData name="Ariel Nelson" userId="1d307ac2-054a-4b7a-8384-5d28c9ef35f1" providerId="ADAL" clId="{3AEF4430-2F62-4E09-A5FB-9D34D9E640F1}" dt="2021-05-21T02:47:54.960" v="20"/>
        <pc:sldMkLst>
          <pc:docMk/>
          <pc:sldMk cId="3608680712" sldId="320"/>
        </pc:sldMkLst>
        <pc:spChg chg="del">
          <ac:chgData name="Ariel Nelson" userId="1d307ac2-054a-4b7a-8384-5d28c9ef35f1" providerId="ADAL" clId="{3AEF4430-2F62-4E09-A5FB-9D34D9E640F1}" dt="2021-05-21T02:47:54.960" v="20"/>
          <ac:spMkLst>
            <pc:docMk/>
            <pc:sldMk cId="3608680712" sldId="320"/>
            <ac:spMk id="10" creationId="{FF9B822F-893E-44C8-963C-64F50ACECBB2}"/>
          </ac:spMkLst>
        </pc:spChg>
        <pc:spChg chg="del">
          <ac:chgData name="Ariel Nelson" userId="1d307ac2-054a-4b7a-8384-5d28c9ef35f1" providerId="ADAL" clId="{3AEF4430-2F62-4E09-A5FB-9D34D9E640F1}" dt="2021-05-21T02:47:54.960" v="20"/>
          <ac:spMkLst>
            <pc:docMk/>
            <pc:sldMk cId="3608680712" sldId="320"/>
            <ac:spMk id="12" creationId="{EBF87945-A001-489F-9D9B-7D9435F0B9CA}"/>
          </ac:spMkLst>
        </pc:spChg>
      </pc:sldChg>
      <pc:sldChg chg="add">
        <pc:chgData name="Ariel Nelson" userId="1d307ac2-054a-4b7a-8384-5d28c9ef35f1" providerId="ADAL" clId="{3AEF4430-2F62-4E09-A5FB-9D34D9E640F1}" dt="2021-05-21T02:47:54.960" v="20"/>
        <pc:sldMkLst>
          <pc:docMk/>
          <pc:sldMk cId="2882115212" sldId="321"/>
        </pc:sldMkLst>
      </pc:sldChg>
      <pc:sldChg chg="add">
        <pc:chgData name="Ariel Nelson" userId="1d307ac2-054a-4b7a-8384-5d28c9ef35f1" providerId="ADAL" clId="{3AEF4430-2F62-4E09-A5FB-9D34D9E640F1}" dt="2021-05-21T02:47:54.960" v="20"/>
        <pc:sldMkLst>
          <pc:docMk/>
          <pc:sldMk cId="3658350244" sldId="322"/>
        </pc:sldMkLst>
      </pc:sldChg>
      <pc:sldChg chg="add">
        <pc:chgData name="Ariel Nelson" userId="1d307ac2-054a-4b7a-8384-5d28c9ef35f1" providerId="ADAL" clId="{3AEF4430-2F62-4E09-A5FB-9D34D9E640F1}" dt="2021-05-21T02:47:54.960" v="20"/>
        <pc:sldMkLst>
          <pc:docMk/>
          <pc:sldMk cId="2319364497" sldId="323"/>
        </pc:sldMkLst>
      </pc:sldChg>
      <pc:sldChg chg="modSp add mod">
        <pc:chgData name="Ariel Nelson" userId="1d307ac2-054a-4b7a-8384-5d28c9ef35f1" providerId="ADAL" clId="{3AEF4430-2F62-4E09-A5FB-9D34D9E640F1}" dt="2021-05-21T07:23:25.301" v="4520" actId="2711"/>
        <pc:sldMkLst>
          <pc:docMk/>
          <pc:sldMk cId="3994259125" sldId="324"/>
        </pc:sldMkLst>
        <pc:spChg chg="mod">
          <ac:chgData name="Ariel Nelson" userId="1d307ac2-054a-4b7a-8384-5d28c9ef35f1" providerId="ADAL" clId="{3AEF4430-2F62-4E09-A5FB-9D34D9E640F1}" dt="2021-05-21T07:23:25.301" v="4520" actId="2711"/>
          <ac:spMkLst>
            <pc:docMk/>
            <pc:sldMk cId="3994259125" sldId="324"/>
            <ac:spMk id="3" creationId="{B84CE589-23A1-4955-8BF9-36943AAAF5C1}"/>
          </ac:spMkLst>
        </pc:spChg>
      </pc:sldChg>
      <pc:sldChg chg="addSp delSp modSp add mod ord">
        <pc:chgData name="Ariel Nelson" userId="1d307ac2-054a-4b7a-8384-5d28c9ef35f1" providerId="ADAL" clId="{3AEF4430-2F62-4E09-A5FB-9D34D9E640F1}" dt="2021-05-21T07:22:58.692" v="4516" actId="1076"/>
        <pc:sldMkLst>
          <pc:docMk/>
          <pc:sldMk cId="587779298" sldId="325"/>
        </pc:sldMkLst>
        <pc:spChg chg="mod">
          <ac:chgData name="Ariel Nelson" userId="1d307ac2-054a-4b7a-8384-5d28c9ef35f1" providerId="ADAL" clId="{3AEF4430-2F62-4E09-A5FB-9D34D9E640F1}" dt="2021-05-21T07:22:49.926" v="4514" actId="404"/>
          <ac:spMkLst>
            <pc:docMk/>
            <pc:sldMk cId="587779298" sldId="325"/>
            <ac:spMk id="3" creationId="{B84CE589-23A1-4955-8BF9-36943AAAF5C1}"/>
          </ac:spMkLst>
        </pc:spChg>
        <pc:spChg chg="add mod">
          <ac:chgData name="Ariel Nelson" userId="1d307ac2-054a-4b7a-8384-5d28c9ef35f1" providerId="ADAL" clId="{3AEF4430-2F62-4E09-A5FB-9D34D9E640F1}" dt="2021-05-21T07:22:58.692" v="4516" actId="1076"/>
          <ac:spMkLst>
            <pc:docMk/>
            <pc:sldMk cId="587779298" sldId="325"/>
            <ac:spMk id="8" creationId="{4E261ED8-ED1F-4AD5-AA12-899C6D025259}"/>
          </ac:spMkLst>
        </pc:spChg>
        <pc:picChg chg="add del mod">
          <ac:chgData name="Ariel Nelson" userId="1d307ac2-054a-4b7a-8384-5d28c9ef35f1" providerId="ADAL" clId="{3AEF4430-2F62-4E09-A5FB-9D34D9E640F1}" dt="2021-05-21T03:50:41.646" v="1269" actId="478"/>
          <ac:picMkLst>
            <pc:docMk/>
            <pc:sldMk cId="587779298" sldId="325"/>
            <ac:picMk id="4" creationId="{D4BA13BF-F8FE-47D3-ABAF-B3A362971320}"/>
          </ac:picMkLst>
        </pc:picChg>
        <pc:picChg chg="add mod">
          <ac:chgData name="Ariel Nelson" userId="1d307ac2-054a-4b7a-8384-5d28c9ef35f1" providerId="ADAL" clId="{3AEF4430-2F62-4E09-A5FB-9D34D9E640F1}" dt="2021-05-21T07:22:54.362" v="4515" actId="1076"/>
          <ac:picMkLst>
            <pc:docMk/>
            <pc:sldMk cId="587779298" sldId="325"/>
            <ac:picMk id="7" creationId="{AC3B0158-0DEB-4964-A4DB-E171DC0BF14D}"/>
          </ac:picMkLst>
        </pc:picChg>
      </pc:sldChg>
      <pc:sldChg chg="modSp add mod">
        <pc:chgData name="Ariel Nelson" userId="1d307ac2-054a-4b7a-8384-5d28c9ef35f1" providerId="ADAL" clId="{3AEF4430-2F62-4E09-A5FB-9D34D9E640F1}" dt="2021-05-21T07:23:33.326" v="4521" actId="2711"/>
        <pc:sldMkLst>
          <pc:docMk/>
          <pc:sldMk cId="1286266249" sldId="326"/>
        </pc:sldMkLst>
        <pc:spChg chg="mod">
          <ac:chgData name="Ariel Nelson" userId="1d307ac2-054a-4b7a-8384-5d28c9ef35f1" providerId="ADAL" clId="{3AEF4430-2F62-4E09-A5FB-9D34D9E640F1}" dt="2021-05-21T07:23:33.326" v="4521" actId="2711"/>
          <ac:spMkLst>
            <pc:docMk/>
            <pc:sldMk cId="1286266249" sldId="326"/>
            <ac:spMk id="3" creationId="{B84CE589-23A1-4955-8BF9-36943AAAF5C1}"/>
          </ac:spMkLst>
        </pc:spChg>
      </pc:sldChg>
      <pc:sldChg chg="addSp delSp modSp add mod">
        <pc:chgData name="Ariel Nelson" userId="1d307ac2-054a-4b7a-8384-5d28c9ef35f1" providerId="ADAL" clId="{3AEF4430-2F62-4E09-A5FB-9D34D9E640F1}" dt="2021-05-21T03:58:20.044" v="1442" actId="1076"/>
        <pc:sldMkLst>
          <pc:docMk/>
          <pc:sldMk cId="637177820" sldId="327"/>
        </pc:sldMkLst>
        <pc:spChg chg="del">
          <ac:chgData name="Ariel Nelson" userId="1d307ac2-054a-4b7a-8384-5d28c9ef35f1" providerId="ADAL" clId="{3AEF4430-2F62-4E09-A5FB-9D34D9E640F1}" dt="2021-05-21T03:47:40.490" v="1071" actId="478"/>
          <ac:spMkLst>
            <pc:docMk/>
            <pc:sldMk cId="637177820" sldId="327"/>
            <ac:spMk id="3" creationId="{B84CE589-23A1-4955-8BF9-36943AAAF5C1}"/>
          </ac:spMkLst>
        </pc:spChg>
        <pc:spChg chg="add del mod">
          <ac:chgData name="Ariel Nelson" userId="1d307ac2-054a-4b7a-8384-5d28c9ef35f1" providerId="ADAL" clId="{3AEF4430-2F62-4E09-A5FB-9D34D9E640F1}" dt="2021-05-21T03:47:42.097" v="1072" actId="478"/>
          <ac:spMkLst>
            <pc:docMk/>
            <pc:sldMk cId="637177820" sldId="327"/>
            <ac:spMk id="4" creationId="{F18C9C19-3811-4F05-A11D-6F8D66399A63}"/>
          </ac:spMkLst>
        </pc:spChg>
        <pc:spChg chg="add mod">
          <ac:chgData name="Ariel Nelson" userId="1d307ac2-054a-4b7a-8384-5d28c9ef35f1" providerId="ADAL" clId="{3AEF4430-2F62-4E09-A5FB-9D34D9E640F1}" dt="2021-05-21T03:58:16.427" v="1441" actId="1076"/>
          <ac:spMkLst>
            <pc:docMk/>
            <pc:sldMk cId="637177820" sldId="327"/>
            <ac:spMk id="8" creationId="{FC87FB65-67B7-492D-8525-2DD850F35304}"/>
          </ac:spMkLst>
        </pc:spChg>
        <pc:picChg chg="add mod">
          <ac:chgData name="Ariel Nelson" userId="1d307ac2-054a-4b7a-8384-5d28c9ef35f1" providerId="ADAL" clId="{3AEF4430-2F62-4E09-A5FB-9D34D9E640F1}" dt="2021-05-21T03:58:20.044" v="1442" actId="1076"/>
          <ac:picMkLst>
            <pc:docMk/>
            <pc:sldMk cId="637177820" sldId="327"/>
            <ac:picMk id="7" creationId="{DAC4A7BB-553B-4342-8423-5D3A7501C6F0}"/>
          </ac:picMkLst>
        </pc:picChg>
      </pc:sldChg>
      <pc:sldChg chg="addSp delSp modSp add mod">
        <pc:chgData name="Ariel Nelson" userId="1d307ac2-054a-4b7a-8384-5d28c9ef35f1" providerId="ADAL" clId="{3AEF4430-2F62-4E09-A5FB-9D34D9E640F1}" dt="2021-05-21T03:57:45.164" v="1415" actId="1076"/>
        <pc:sldMkLst>
          <pc:docMk/>
          <pc:sldMk cId="1936232168" sldId="328"/>
        </pc:sldMkLst>
        <pc:spChg chg="del">
          <ac:chgData name="Ariel Nelson" userId="1d307ac2-054a-4b7a-8384-5d28c9ef35f1" providerId="ADAL" clId="{3AEF4430-2F62-4E09-A5FB-9D34D9E640F1}" dt="2021-05-21T03:45:20.547" v="1040" actId="478"/>
          <ac:spMkLst>
            <pc:docMk/>
            <pc:sldMk cId="1936232168" sldId="328"/>
            <ac:spMk id="3" creationId="{B84CE589-23A1-4955-8BF9-36943AAAF5C1}"/>
          </ac:spMkLst>
        </pc:spChg>
        <pc:spChg chg="add del mod">
          <ac:chgData name="Ariel Nelson" userId="1d307ac2-054a-4b7a-8384-5d28c9ef35f1" providerId="ADAL" clId="{3AEF4430-2F62-4E09-A5FB-9D34D9E640F1}" dt="2021-05-21T03:45:23.038" v="1041" actId="478"/>
          <ac:spMkLst>
            <pc:docMk/>
            <pc:sldMk cId="1936232168" sldId="328"/>
            <ac:spMk id="4" creationId="{FDE3AA0D-D3F2-4B40-A860-6DEB807294A1}"/>
          </ac:spMkLst>
        </pc:spChg>
        <pc:spChg chg="add mod">
          <ac:chgData name="Ariel Nelson" userId="1d307ac2-054a-4b7a-8384-5d28c9ef35f1" providerId="ADAL" clId="{3AEF4430-2F62-4E09-A5FB-9D34D9E640F1}" dt="2021-05-21T03:57:45.164" v="1415" actId="1076"/>
          <ac:spMkLst>
            <pc:docMk/>
            <pc:sldMk cId="1936232168" sldId="328"/>
            <ac:spMk id="8" creationId="{2E2115B5-119D-44C0-9C89-ED714A4798C6}"/>
          </ac:spMkLst>
        </pc:spChg>
        <pc:picChg chg="add mod">
          <ac:chgData name="Ariel Nelson" userId="1d307ac2-054a-4b7a-8384-5d28c9ef35f1" providerId="ADAL" clId="{3AEF4430-2F62-4E09-A5FB-9D34D9E640F1}" dt="2021-05-21T03:57:31.299" v="1405" actId="1076"/>
          <ac:picMkLst>
            <pc:docMk/>
            <pc:sldMk cId="1936232168" sldId="328"/>
            <ac:picMk id="7" creationId="{41DE0B62-5741-4DC1-9158-404A2DE90A02}"/>
          </ac:picMkLst>
        </pc:picChg>
      </pc:sldChg>
      <pc:sldChg chg="modSp add mod ord">
        <pc:chgData name="Ariel Nelson" userId="1d307ac2-054a-4b7a-8384-5d28c9ef35f1" providerId="ADAL" clId="{3AEF4430-2F62-4E09-A5FB-9D34D9E640F1}" dt="2021-05-21T07:23:19.909" v="4519" actId="2711"/>
        <pc:sldMkLst>
          <pc:docMk/>
          <pc:sldMk cId="3564964617" sldId="329"/>
        </pc:sldMkLst>
        <pc:spChg chg="mod">
          <ac:chgData name="Ariel Nelson" userId="1d307ac2-054a-4b7a-8384-5d28c9ef35f1" providerId="ADAL" clId="{3AEF4430-2F62-4E09-A5FB-9D34D9E640F1}" dt="2021-05-21T07:23:19.909" v="4519" actId="2711"/>
          <ac:spMkLst>
            <pc:docMk/>
            <pc:sldMk cId="3564964617" sldId="329"/>
            <ac:spMk id="3" creationId="{B84CE589-23A1-4955-8BF9-36943AAAF5C1}"/>
          </ac:spMkLst>
        </pc:spChg>
      </pc:sldChg>
      <pc:sldChg chg="add del">
        <pc:chgData name="Ariel Nelson" userId="1d307ac2-054a-4b7a-8384-5d28c9ef35f1" providerId="ADAL" clId="{3AEF4430-2F62-4E09-A5FB-9D34D9E640F1}" dt="2021-05-21T04:05:37.446" v="1704" actId="47"/>
        <pc:sldMkLst>
          <pc:docMk/>
          <pc:sldMk cId="94754617" sldId="330"/>
        </pc:sldMkLst>
      </pc:sldChg>
      <pc:sldChg chg="modSp add mod">
        <pc:chgData name="Ariel Nelson" userId="1d307ac2-054a-4b7a-8384-5d28c9ef35f1" providerId="ADAL" clId="{3AEF4430-2F62-4E09-A5FB-9D34D9E640F1}" dt="2021-05-21T07:22:10.215" v="4503" actId="27636"/>
        <pc:sldMkLst>
          <pc:docMk/>
          <pc:sldMk cId="1322472030" sldId="331"/>
        </pc:sldMkLst>
        <pc:spChg chg="mod">
          <ac:chgData name="Ariel Nelson" userId="1d307ac2-054a-4b7a-8384-5d28c9ef35f1" providerId="ADAL" clId="{3AEF4430-2F62-4E09-A5FB-9D34D9E640F1}" dt="2021-05-21T07:22:10.215" v="4503" actId="27636"/>
          <ac:spMkLst>
            <pc:docMk/>
            <pc:sldMk cId="1322472030" sldId="331"/>
            <ac:spMk id="3" creationId="{B84CE589-23A1-4955-8BF9-36943AAAF5C1}"/>
          </ac:spMkLst>
        </pc:spChg>
      </pc:sldChg>
      <pc:sldChg chg="modSp add mod">
        <pc:chgData name="Ariel Nelson" userId="1d307ac2-054a-4b7a-8384-5d28c9ef35f1" providerId="ADAL" clId="{3AEF4430-2F62-4E09-A5FB-9D34D9E640F1}" dt="2021-05-21T07:24:33.778" v="4528" actId="27636"/>
        <pc:sldMkLst>
          <pc:docMk/>
          <pc:sldMk cId="3096088665" sldId="332"/>
        </pc:sldMkLst>
        <pc:spChg chg="mod">
          <ac:chgData name="Ariel Nelson" userId="1d307ac2-054a-4b7a-8384-5d28c9ef35f1" providerId="ADAL" clId="{3AEF4430-2F62-4E09-A5FB-9D34D9E640F1}" dt="2021-05-21T07:24:33.778" v="4528" actId="27636"/>
          <ac:spMkLst>
            <pc:docMk/>
            <pc:sldMk cId="3096088665" sldId="332"/>
            <ac:spMk id="3" creationId="{B84CE589-23A1-4955-8BF9-36943AAAF5C1}"/>
          </ac:spMkLst>
        </pc:spChg>
      </pc:sldChg>
      <pc:sldChg chg="modSp add mod">
        <pc:chgData name="Ariel Nelson" userId="1d307ac2-054a-4b7a-8384-5d28c9ef35f1" providerId="ADAL" clId="{3AEF4430-2F62-4E09-A5FB-9D34D9E640F1}" dt="2021-05-21T07:22:02.977" v="4501" actId="2711"/>
        <pc:sldMkLst>
          <pc:docMk/>
          <pc:sldMk cId="420183844" sldId="333"/>
        </pc:sldMkLst>
        <pc:spChg chg="mod">
          <ac:chgData name="Ariel Nelson" userId="1d307ac2-054a-4b7a-8384-5d28c9ef35f1" providerId="ADAL" clId="{3AEF4430-2F62-4E09-A5FB-9D34D9E640F1}" dt="2021-05-21T07:22:02.977" v="4501" actId="2711"/>
          <ac:spMkLst>
            <pc:docMk/>
            <pc:sldMk cId="420183844" sldId="333"/>
            <ac:spMk id="3" creationId="{B84CE589-23A1-4955-8BF9-36943AAAF5C1}"/>
          </ac:spMkLst>
        </pc:spChg>
      </pc:sldChg>
      <pc:sldChg chg="modSp add mod">
        <pc:chgData name="Ariel Nelson" userId="1d307ac2-054a-4b7a-8384-5d28c9ef35f1" providerId="ADAL" clId="{3AEF4430-2F62-4E09-A5FB-9D34D9E640F1}" dt="2021-05-21T07:23:14.047" v="4518" actId="27636"/>
        <pc:sldMkLst>
          <pc:docMk/>
          <pc:sldMk cId="1282694411" sldId="334"/>
        </pc:sldMkLst>
        <pc:spChg chg="mod">
          <ac:chgData name="Ariel Nelson" userId="1d307ac2-054a-4b7a-8384-5d28c9ef35f1" providerId="ADAL" clId="{3AEF4430-2F62-4E09-A5FB-9D34D9E640F1}" dt="2021-05-21T07:23:14.047" v="4518" actId="27636"/>
          <ac:spMkLst>
            <pc:docMk/>
            <pc:sldMk cId="1282694411" sldId="334"/>
            <ac:spMk id="3" creationId="{B84CE589-23A1-4955-8BF9-36943AAAF5C1}"/>
          </ac:spMkLst>
        </pc:spChg>
      </pc:sldChg>
      <pc:sldChg chg="add del">
        <pc:chgData name="Ariel Nelson" userId="1d307ac2-054a-4b7a-8384-5d28c9ef35f1" providerId="ADAL" clId="{3AEF4430-2F62-4E09-A5FB-9D34D9E640F1}" dt="2021-05-21T05:53:08.357" v="3604" actId="47"/>
        <pc:sldMkLst>
          <pc:docMk/>
          <pc:sldMk cId="1215067576" sldId="335"/>
        </pc:sldMkLst>
      </pc:sldChg>
      <pc:sldChg chg="addSp modSp add mod">
        <pc:chgData name="Ariel Nelson" userId="1d307ac2-054a-4b7a-8384-5d28c9ef35f1" providerId="ADAL" clId="{3AEF4430-2F62-4E09-A5FB-9D34D9E640F1}" dt="2021-05-21T05:59:20.954" v="3703"/>
        <pc:sldMkLst>
          <pc:docMk/>
          <pc:sldMk cId="2941290626" sldId="335"/>
        </pc:sldMkLst>
        <pc:spChg chg="mod">
          <ac:chgData name="Ariel Nelson" userId="1d307ac2-054a-4b7a-8384-5d28c9ef35f1" providerId="ADAL" clId="{3AEF4430-2F62-4E09-A5FB-9D34D9E640F1}" dt="2021-05-21T05:55:55.194" v="3690" actId="20577"/>
          <ac:spMkLst>
            <pc:docMk/>
            <pc:sldMk cId="2941290626" sldId="335"/>
            <ac:spMk id="3" creationId="{C603FE03-D5C2-4739-B4E0-53EAB8EEDF3C}"/>
          </ac:spMkLst>
        </pc:spChg>
        <pc:picChg chg="add mod">
          <ac:chgData name="Ariel Nelson" userId="1d307ac2-054a-4b7a-8384-5d28c9ef35f1" providerId="ADAL" clId="{3AEF4430-2F62-4E09-A5FB-9D34D9E640F1}" dt="2021-05-21T05:59:20.954" v="3703"/>
          <ac:picMkLst>
            <pc:docMk/>
            <pc:sldMk cId="2941290626" sldId="335"/>
            <ac:picMk id="6" creationId="{D1992FF5-F06C-466C-8ABC-CB787FA12899}"/>
          </ac:picMkLst>
        </pc:picChg>
      </pc:sldChg>
      <pc:sldChg chg="modSp add mod">
        <pc:chgData name="Ariel Nelson" userId="1d307ac2-054a-4b7a-8384-5d28c9ef35f1" providerId="ADAL" clId="{3AEF4430-2F62-4E09-A5FB-9D34D9E640F1}" dt="2021-05-21T07:24:47.645" v="4529" actId="2711"/>
        <pc:sldMkLst>
          <pc:docMk/>
          <pc:sldMk cId="1351439627" sldId="336"/>
        </pc:sldMkLst>
        <pc:spChg chg="mod">
          <ac:chgData name="Ariel Nelson" userId="1d307ac2-054a-4b7a-8384-5d28c9ef35f1" providerId="ADAL" clId="{3AEF4430-2F62-4E09-A5FB-9D34D9E640F1}" dt="2021-05-21T07:24:47.645" v="4529" actId="2711"/>
          <ac:spMkLst>
            <pc:docMk/>
            <pc:sldMk cId="1351439627" sldId="336"/>
            <ac:spMk id="3" creationId="{B84CE589-23A1-4955-8BF9-36943AAAF5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4E2A3-1509-4176-8844-EB6C31A54FFA}" type="datetimeFigureOut">
              <a:rPr lang="en-US" smtClean="0"/>
              <a:t>5/20/2021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C1425-7268-4DE4-848C-3242235456B9}" type="slidenum">
              <a:rPr lang="en-US" smtClean="0"/>
              <a:t>‹#›</a:t>
            </a:fld>
            <a:endParaRPr lang="en-US"/>
          </a:p>
        </p:txBody>
      </p:sp>
    </p:spTree>
    <p:extLst>
      <p:ext uri="{BB962C8B-B14F-4D97-AF65-F5344CB8AC3E}">
        <p14:creationId xmlns:p14="http://schemas.microsoft.com/office/powerpoint/2010/main" val="996225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a:t>
            </a:r>
            <a:r>
              <a:rPr lang="en-US" baseline="0" dirty="0"/>
              <a:t> place this conversation in context, OHCS is not a direct service provider. We work to tie together resources from federal and state sources and we partner with local providers to serve individuals, families and communities throughout Oregon.  </a:t>
            </a:r>
            <a:endParaRPr lang="en-US" dirty="0"/>
          </a:p>
        </p:txBody>
      </p:sp>
      <p:sp>
        <p:nvSpPr>
          <p:cNvPr id="4" name="Slide Number Placeholder 3"/>
          <p:cNvSpPr>
            <a:spLocks noGrp="1"/>
          </p:cNvSpPr>
          <p:nvPr>
            <p:ph type="sldNum" sz="quarter" idx="10"/>
          </p:nvPr>
        </p:nvSpPr>
        <p:spPr/>
        <p:txBody>
          <a:bodyPr/>
          <a:lstStyle/>
          <a:p>
            <a:fld id="{A815D2E8-7C88-4B98-A7B8-D61FD8E6C334}" type="slidenum">
              <a:rPr lang="en-US" smtClean="0"/>
              <a:t>17</a:t>
            </a:fld>
            <a:endParaRPr lang="en-US" dirty="0"/>
          </a:p>
        </p:txBody>
      </p:sp>
    </p:spTree>
    <p:extLst>
      <p:ext uri="{BB962C8B-B14F-4D97-AF65-F5344CB8AC3E}">
        <p14:creationId xmlns:p14="http://schemas.microsoft.com/office/powerpoint/2010/main" val="188635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Before we share how shelter resources are serving communities throughout the state, I want to place the need for these resources in context. Oregon has a desperate need for shelter resources. Over 64% of people experiencing homelessness are without shelter. As we shared with this committee in September, the Shelter Study identified the need for more than 5800 shelter beds, which would more than double our existing infrastructure. Meeting this need will require multiple streams of resources, both for the construction and for on-going operation.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I’ll turn it over to Andrea Bell, Director of Housing Stabilization at OHCS, to talk more about the need for shelter.</a:t>
            </a:r>
            <a:endParaRPr lang="en-US" dirty="0"/>
          </a:p>
        </p:txBody>
      </p:sp>
      <p:sp>
        <p:nvSpPr>
          <p:cNvPr id="4" name="Slide Number Placeholder 3"/>
          <p:cNvSpPr>
            <a:spLocks noGrp="1"/>
          </p:cNvSpPr>
          <p:nvPr>
            <p:ph type="sldNum" sz="quarter" idx="10"/>
          </p:nvPr>
        </p:nvSpPr>
        <p:spPr/>
        <p:txBody>
          <a:bodyPr/>
          <a:lstStyle/>
          <a:p>
            <a:fld id="{A815D2E8-7C88-4B98-A7B8-D61FD8E6C334}" type="slidenum">
              <a:rPr lang="en-US" smtClean="0"/>
              <a:t>23</a:t>
            </a:fld>
            <a:endParaRPr lang="en-US" dirty="0"/>
          </a:p>
        </p:txBody>
      </p:sp>
    </p:spTree>
    <p:extLst>
      <p:ext uri="{BB962C8B-B14F-4D97-AF65-F5344CB8AC3E}">
        <p14:creationId xmlns:p14="http://schemas.microsoft.com/office/powerpoint/2010/main" val="12114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aspect</a:t>
            </a:r>
            <a:r>
              <a:rPr lang="en-US" baseline="0" dirty="0"/>
              <a:t> of understanding the need is t</a:t>
            </a:r>
            <a:r>
              <a:rPr lang="en-US" dirty="0"/>
              <a:t>he Point</a:t>
            </a:r>
            <a:r>
              <a:rPr lang="en-US" baseline="0" dirty="0"/>
              <a:t> in Time Count. The PIT is conducted the last week of January. It </a:t>
            </a:r>
            <a:r>
              <a:rPr lang="en-US" dirty="0"/>
              <a:t>attempts to capture both sheltered and unsheltered persons experiencing homelessness to provide a snapshot of homelessness in the United States. The 2019 Point-In-Time Count data demonstrates the continued need for shelter across the state. While the Point-in-Time Count provides critical information about those who cannot find a permanent place to call home on a given night in January, it does not tell the full story of homelessness in each community.</a:t>
            </a:r>
            <a:r>
              <a:rPr lang="en-US" baseline="0" dirty="0"/>
              <a:t> Please keep in mind that the </a:t>
            </a:r>
            <a:r>
              <a:rPr lang="en-US" dirty="0"/>
              <a:t>Point-in-Time Count </a:t>
            </a:r>
            <a:r>
              <a:rPr lang="en-US" baseline="0" dirty="0"/>
              <a:t>is an undercount. </a:t>
            </a:r>
            <a:r>
              <a:rPr lang="en-US" dirty="0"/>
              <a:t>Counting those impacted by homelessness is difficult due to a variety of factors and the intention of the Count is to give a general sense of homeless trends in Oregon and across the country. </a:t>
            </a:r>
          </a:p>
        </p:txBody>
      </p:sp>
      <p:sp>
        <p:nvSpPr>
          <p:cNvPr id="4" name="Slide Number Placeholder 3"/>
          <p:cNvSpPr>
            <a:spLocks noGrp="1"/>
          </p:cNvSpPr>
          <p:nvPr>
            <p:ph type="sldNum" sz="quarter" idx="10"/>
          </p:nvPr>
        </p:nvSpPr>
        <p:spPr/>
        <p:txBody>
          <a:bodyPr/>
          <a:lstStyle/>
          <a:p>
            <a:fld id="{A815D2E8-7C88-4B98-A7B8-D61FD8E6C334}" type="slidenum">
              <a:rPr lang="en-US" smtClean="0"/>
              <a:t>24</a:t>
            </a:fld>
            <a:endParaRPr lang="en-US" dirty="0"/>
          </a:p>
        </p:txBody>
      </p:sp>
    </p:spTree>
    <p:extLst>
      <p:ext uri="{BB962C8B-B14F-4D97-AF65-F5344CB8AC3E}">
        <p14:creationId xmlns:p14="http://schemas.microsoft.com/office/powerpoint/2010/main" val="111235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a:t>
            </a:r>
          </a:p>
          <a:p>
            <a:r>
              <a:rPr lang="en-US" dirty="0"/>
              <a:t>The OR PIT</a:t>
            </a:r>
            <a:r>
              <a:rPr lang="en-US" baseline="0" dirty="0"/>
              <a:t> taught us a few things. First, </a:t>
            </a:r>
            <a:endParaRPr lang="en-US" dirty="0"/>
          </a:p>
          <a:p>
            <a:r>
              <a:rPr lang="en-US" dirty="0"/>
              <a:t>2</a:t>
            </a:r>
            <a:r>
              <a:rPr lang="en-US" baseline="30000" dirty="0"/>
              <a:t>nd</a:t>
            </a:r>
            <a:r>
              <a:rPr lang="en-US" dirty="0"/>
              <a:t> highest unsheltered in the nation</a:t>
            </a:r>
          </a:p>
        </p:txBody>
      </p:sp>
      <p:sp>
        <p:nvSpPr>
          <p:cNvPr id="4" name="Slide Number Placeholder 3"/>
          <p:cNvSpPr>
            <a:spLocks noGrp="1"/>
          </p:cNvSpPr>
          <p:nvPr>
            <p:ph type="sldNum" sz="quarter" idx="10"/>
          </p:nvPr>
        </p:nvSpPr>
        <p:spPr/>
        <p:txBody>
          <a:bodyPr/>
          <a:lstStyle/>
          <a:p>
            <a:fld id="{A815D2E8-7C88-4B98-A7B8-D61FD8E6C334}" type="slidenum">
              <a:rPr lang="en-US" smtClean="0"/>
              <a:t>25</a:t>
            </a:fld>
            <a:endParaRPr lang="en-US" dirty="0"/>
          </a:p>
        </p:txBody>
      </p:sp>
    </p:spTree>
    <p:extLst>
      <p:ext uri="{BB962C8B-B14F-4D97-AF65-F5344CB8AC3E}">
        <p14:creationId xmlns:p14="http://schemas.microsoft.com/office/powerpoint/2010/main" val="142832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a:t>
            </a:r>
          </a:p>
          <a:p>
            <a:r>
              <a:rPr lang="en-US" dirty="0"/>
              <a:t>Every Front Door Needs a Back Door</a:t>
            </a:r>
          </a:p>
          <a:p>
            <a:r>
              <a:rPr lang="en-US" dirty="0"/>
              <a:t>Sisters LIFT example</a:t>
            </a:r>
          </a:p>
          <a:p>
            <a:r>
              <a:rPr lang="en-US" dirty="0"/>
              <a:t>Photo is of Northwest Housing Alternatives’ Gateway Workforce (LIFT project)</a:t>
            </a:r>
          </a:p>
        </p:txBody>
      </p:sp>
      <p:sp>
        <p:nvSpPr>
          <p:cNvPr id="4" name="Slide Number Placeholder 3"/>
          <p:cNvSpPr>
            <a:spLocks noGrp="1"/>
          </p:cNvSpPr>
          <p:nvPr>
            <p:ph type="sldNum" sz="quarter" idx="10"/>
          </p:nvPr>
        </p:nvSpPr>
        <p:spPr/>
        <p:txBody>
          <a:bodyPr/>
          <a:lstStyle/>
          <a:p>
            <a:fld id="{A815D2E8-7C88-4B98-A7B8-D61FD8E6C334}" type="slidenum">
              <a:rPr lang="en-US" smtClean="0"/>
              <a:t>26</a:t>
            </a:fld>
            <a:endParaRPr lang="en-US" dirty="0"/>
          </a:p>
        </p:txBody>
      </p:sp>
    </p:spTree>
    <p:extLst>
      <p:ext uri="{BB962C8B-B14F-4D97-AF65-F5344CB8AC3E}">
        <p14:creationId xmlns:p14="http://schemas.microsoft.com/office/powerpoint/2010/main" val="398894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Natasha</a:t>
            </a:r>
          </a:p>
          <a:p>
            <a:pPr marL="171450" indent="-171450">
              <a:buFontTx/>
              <a:buChar char="-"/>
            </a:pPr>
            <a:r>
              <a:rPr lang="en-US" dirty="0"/>
              <a:t>Continue our PSH initiative</a:t>
            </a:r>
          </a:p>
          <a:p>
            <a:pPr marL="171450" indent="-171450">
              <a:buFontTx/>
              <a:buChar char="-"/>
            </a:pPr>
            <a:r>
              <a:rPr lang="en-US" dirty="0"/>
              <a:t>Rental assistance for 500 households in the first funding round, which are now current service level funded – these are additional resources for more households</a:t>
            </a:r>
          </a:p>
          <a:p>
            <a:pPr marL="628650" lvl="1" indent="-171450">
              <a:buFontTx/>
              <a:buChar char="-"/>
            </a:pPr>
            <a:r>
              <a:rPr lang="en-US" dirty="0"/>
              <a:t>We are working on developing this rent assistance framework, seeking input from housing authorities and homeless services providers</a:t>
            </a:r>
          </a:p>
          <a:p>
            <a:pPr marL="171450" indent="-171450">
              <a:buFontTx/>
              <a:buChar char="-"/>
            </a:pPr>
            <a:r>
              <a:rPr lang="en-US" dirty="0"/>
              <a:t>Services are in partnership with OHA</a:t>
            </a:r>
          </a:p>
          <a:p>
            <a:pPr marL="171450" indent="-171450">
              <a:buFontTx/>
              <a:buChar char="-"/>
            </a:pPr>
            <a:r>
              <a:rPr lang="en-US" dirty="0"/>
              <a:t>Are continuing our focus on training and technical assistance through our capacity building investments in CSH</a:t>
            </a:r>
          </a:p>
        </p:txBody>
      </p:sp>
      <p:sp>
        <p:nvSpPr>
          <p:cNvPr id="4" name="Slide Number Placeholder 3"/>
          <p:cNvSpPr>
            <a:spLocks noGrp="1"/>
          </p:cNvSpPr>
          <p:nvPr>
            <p:ph type="sldNum" sz="quarter" idx="5"/>
          </p:nvPr>
        </p:nvSpPr>
        <p:spPr/>
        <p:txBody>
          <a:bodyPr/>
          <a:lstStyle/>
          <a:p>
            <a:fld id="{A815D2E8-7C88-4B98-A7B8-D61FD8E6C334}" type="slidenum">
              <a:rPr lang="en-US" smtClean="0"/>
              <a:t>27</a:t>
            </a:fld>
            <a:endParaRPr lang="en-US" dirty="0"/>
          </a:p>
        </p:txBody>
      </p:sp>
    </p:spTree>
    <p:extLst>
      <p:ext uri="{BB962C8B-B14F-4D97-AF65-F5344CB8AC3E}">
        <p14:creationId xmlns:p14="http://schemas.microsoft.com/office/powerpoint/2010/main" val="203474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SWHP</a:t>
            </a:r>
          </a:p>
          <a:p>
            <a:endParaRPr lang="en-US" dirty="0"/>
          </a:p>
          <a:p>
            <a:r>
              <a:rPr lang="en-US" sz="1800" dirty="0">
                <a:effectLst/>
                <a:latin typeface="Calibri" panose="020F0502020204030204" pitchFamily="34" charset="0"/>
                <a:ea typeface="Calibri" panose="020F0502020204030204" pitchFamily="34" charset="0"/>
              </a:rPr>
              <a:t>As Oregon’s Statewide Housing Plan outlines, more Oregonians are living in poverty now than during the Great Recession and 27% of Oregon renters have a severe housing cost burden. Oregon had a housing crisis before the fires with vacancy rates around 2%-3% in many areas of the state and some areas even lower than that. The massive loss of housing caused by the wildfires have only exacerbated this crisis. (Mention graphs.) </a:t>
            </a:r>
            <a:endParaRPr lang="en-US" dirty="0"/>
          </a:p>
        </p:txBody>
      </p:sp>
      <p:sp>
        <p:nvSpPr>
          <p:cNvPr id="4" name="Slide Number Placeholder 3"/>
          <p:cNvSpPr>
            <a:spLocks noGrp="1"/>
          </p:cNvSpPr>
          <p:nvPr>
            <p:ph type="sldNum" sz="quarter" idx="5"/>
          </p:nvPr>
        </p:nvSpPr>
        <p:spPr/>
        <p:txBody>
          <a:bodyPr/>
          <a:lstStyle/>
          <a:p>
            <a:fld id="{A815D2E8-7C88-4B98-A7B8-D61FD8E6C334}" type="slidenum">
              <a:rPr lang="en-US" smtClean="0"/>
              <a:t>28</a:t>
            </a:fld>
            <a:endParaRPr lang="en-US" dirty="0"/>
          </a:p>
        </p:txBody>
      </p:sp>
    </p:spTree>
    <p:extLst>
      <p:ext uri="{BB962C8B-B14F-4D97-AF65-F5344CB8AC3E}">
        <p14:creationId xmlns:p14="http://schemas.microsoft.com/office/powerpoint/2010/main" val="386126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MS</a:t>
            </a:r>
          </a:p>
        </p:txBody>
      </p:sp>
      <p:sp>
        <p:nvSpPr>
          <p:cNvPr id="4" name="Slide Number Placeholder 3"/>
          <p:cNvSpPr>
            <a:spLocks noGrp="1"/>
          </p:cNvSpPr>
          <p:nvPr>
            <p:ph type="sldNum" sz="quarter" idx="10"/>
          </p:nvPr>
        </p:nvSpPr>
        <p:spPr/>
        <p:txBody>
          <a:bodyPr/>
          <a:lstStyle/>
          <a:p>
            <a:fld id="{555B5A40-23DE-A943-B190-BCDBE54DCE87}" type="slidenum">
              <a:rPr lang="en-US" smtClean="0"/>
              <a:t>32</a:t>
            </a:fld>
            <a:endParaRPr lang="en-US" dirty="0"/>
          </a:p>
        </p:txBody>
      </p:sp>
    </p:spTree>
    <p:extLst>
      <p:ext uri="{BB962C8B-B14F-4D97-AF65-F5344CB8AC3E}">
        <p14:creationId xmlns:p14="http://schemas.microsoft.com/office/powerpoint/2010/main" val="415575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2EECD-1EF0-4498-B223-937E4F22CB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48AF5B-3DFC-4AAF-91D4-F7E7ED1047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D13C61-C738-4A28-A70B-BA061B29C227}"/>
              </a:ext>
            </a:extLst>
          </p:cNvPr>
          <p:cNvSpPr>
            <a:spLocks noGrp="1"/>
          </p:cNvSpPr>
          <p:nvPr>
            <p:ph type="dt" sz="half" idx="10"/>
          </p:nvPr>
        </p:nvSpPr>
        <p:spPr/>
        <p:txBody>
          <a:bodyPr/>
          <a:lstStyle/>
          <a:p>
            <a:fld id="{D0B6F4A2-F3F2-4D68-A9A1-2CDC1FCD58C8}" type="datetimeFigureOut">
              <a:rPr lang="en-US" smtClean="0"/>
              <a:t>5/20/2021</a:t>
            </a:fld>
            <a:endParaRPr lang="en-US"/>
          </a:p>
        </p:txBody>
      </p:sp>
      <p:sp>
        <p:nvSpPr>
          <p:cNvPr id="5" name="Footer Placeholder 4">
            <a:extLst>
              <a:ext uri="{FF2B5EF4-FFF2-40B4-BE49-F238E27FC236}">
                <a16:creationId xmlns:a16="http://schemas.microsoft.com/office/drawing/2014/main" id="{7AF62C26-1509-49FF-8DED-6BE9E1B21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E6C25-7994-4E35-A560-048B2637FE37}"/>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3977800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40024-5D89-4C7F-895C-F7FFA01173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E96A13-4F1C-46BA-AAB0-83C6D9CD6D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F6BEB-5FFA-4251-A2B1-F50C19D38F5F}"/>
              </a:ext>
            </a:extLst>
          </p:cNvPr>
          <p:cNvSpPr>
            <a:spLocks noGrp="1"/>
          </p:cNvSpPr>
          <p:nvPr>
            <p:ph type="dt" sz="half" idx="10"/>
          </p:nvPr>
        </p:nvSpPr>
        <p:spPr/>
        <p:txBody>
          <a:bodyPr/>
          <a:lstStyle/>
          <a:p>
            <a:fld id="{D0B6F4A2-F3F2-4D68-A9A1-2CDC1FCD58C8}" type="datetimeFigureOut">
              <a:rPr lang="en-US" smtClean="0"/>
              <a:t>5/20/2021</a:t>
            </a:fld>
            <a:endParaRPr lang="en-US"/>
          </a:p>
        </p:txBody>
      </p:sp>
      <p:sp>
        <p:nvSpPr>
          <p:cNvPr id="5" name="Footer Placeholder 4">
            <a:extLst>
              <a:ext uri="{FF2B5EF4-FFF2-40B4-BE49-F238E27FC236}">
                <a16:creationId xmlns:a16="http://schemas.microsoft.com/office/drawing/2014/main" id="{6651C50D-CB7D-4D7C-9316-189B41FEF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9659A-0AE5-4872-9159-50E7B1AE45F3}"/>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401848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3512A5-F454-46E8-9BC9-51A655EE07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4A3D5E-FD0F-40A6-A722-36FDBA7E48A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44484-8B98-41D6-B2DC-7FBBF0A45B68}"/>
              </a:ext>
            </a:extLst>
          </p:cNvPr>
          <p:cNvSpPr>
            <a:spLocks noGrp="1"/>
          </p:cNvSpPr>
          <p:nvPr>
            <p:ph type="dt" sz="half" idx="10"/>
          </p:nvPr>
        </p:nvSpPr>
        <p:spPr/>
        <p:txBody>
          <a:bodyPr/>
          <a:lstStyle/>
          <a:p>
            <a:fld id="{D0B6F4A2-F3F2-4D68-A9A1-2CDC1FCD58C8}" type="datetimeFigureOut">
              <a:rPr lang="en-US" smtClean="0"/>
              <a:t>5/20/2021</a:t>
            </a:fld>
            <a:endParaRPr lang="en-US"/>
          </a:p>
        </p:txBody>
      </p:sp>
      <p:sp>
        <p:nvSpPr>
          <p:cNvPr id="5" name="Footer Placeholder 4">
            <a:extLst>
              <a:ext uri="{FF2B5EF4-FFF2-40B4-BE49-F238E27FC236}">
                <a16:creationId xmlns:a16="http://schemas.microsoft.com/office/drawing/2014/main" id="{77D48A7B-22B1-432E-B8B7-551BBBD97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CCAB6-1BC5-461D-A04D-C2A0CE128529}"/>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106946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46F8-8517-434D-AA8A-32DAF839F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2EE1B-CE99-439F-9558-B9020D4EC9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270BBA-552C-4E65-B738-07417C597CA6}"/>
              </a:ext>
            </a:extLst>
          </p:cNvPr>
          <p:cNvSpPr>
            <a:spLocks noGrp="1"/>
          </p:cNvSpPr>
          <p:nvPr>
            <p:ph type="dt" sz="half" idx="10"/>
          </p:nvPr>
        </p:nvSpPr>
        <p:spPr/>
        <p:txBody>
          <a:bodyPr/>
          <a:lstStyle/>
          <a:p>
            <a:fld id="{D0B6F4A2-F3F2-4D68-A9A1-2CDC1FCD58C8}" type="datetimeFigureOut">
              <a:rPr lang="en-US" smtClean="0"/>
              <a:t>5/20/2021</a:t>
            </a:fld>
            <a:endParaRPr lang="en-US"/>
          </a:p>
        </p:txBody>
      </p:sp>
      <p:sp>
        <p:nvSpPr>
          <p:cNvPr id="5" name="Footer Placeholder 4">
            <a:extLst>
              <a:ext uri="{FF2B5EF4-FFF2-40B4-BE49-F238E27FC236}">
                <a16:creationId xmlns:a16="http://schemas.microsoft.com/office/drawing/2014/main" id="{DD492599-E8A3-453E-AE1A-4DBEE5A53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81976-24E4-4C6E-82B9-725F1C54511C}"/>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128070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30D8-23D6-4F1A-BD0F-534C30804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78FBFC-94E0-4DB7-B4FF-5B97A6CC7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E417DD-7028-4845-84E6-177D89374381}"/>
              </a:ext>
            </a:extLst>
          </p:cNvPr>
          <p:cNvSpPr>
            <a:spLocks noGrp="1"/>
          </p:cNvSpPr>
          <p:nvPr>
            <p:ph type="dt" sz="half" idx="10"/>
          </p:nvPr>
        </p:nvSpPr>
        <p:spPr/>
        <p:txBody>
          <a:bodyPr/>
          <a:lstStyle/>
          <a:p>
            <a:fld id="{D0B6F4A2-F3F2-4D68-A9A1-2CDC1FCD58C8}" type="datetimeFigureOut">
              <a:rPr lang="en-US" smtClean="0"/>
              <a:t>5/20/2021</a:t>
            </a:fld>
            <a:endParaRPr lang="en-US"/>
          </a:p>
        </p:txBody>
      </p:sp>
      <p:sp>
        <p:nvSpPr>
          <p:cNvPr id="5" name="Footer Placeholder 4">
            <a:extLst>
              <a:ext uri="{FF2B5EF4-FFF2-40B4-BE49-F238E27FC236}">
                <a16:creationId xmlns:a16="http://schemas.microsoft.com/office/drawing/2014/main" id="{FD5E7520-7CF2-489D-AD6E-7FFE9481A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72E6E-7F44-4A5E-BF72-F7EC7B051727}"/>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409167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EDF2-F368-4D59-A605-BC0F9A0FCF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798039-1E9C-48DC-9D05-3D41D29B55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2EE9C5-CC9D-4391-BF81-D7E388F008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328DA9-40C5-463C-8A7D-FFB50C3D7138}"/>
              </a:ext>
            </a:extLst>
          </p:cNvPr>
          <p:cNvSpPr>
            <a:spLocks noGrp="1"/>
          </p:cNvSpPr>
          <p:nvPr>
            <p:ph type="dt" sz="half" idx="10"/>
          </p:nvPr>
        </p:nvSpPr>
        <p:spPr/>
        <p:txBody>
          <a:bodyPr/>
          <a:lstStyle/>
          <a:p>
            <a:fld id="{D0B6F4A2-F3F2-4D68-A9A1-2CDC1FCD58C8}" type="datetimeFigureOut">
              <a:rPr lang="en-US" smtClean="0"/>
              <a:t>5/20/2021</a:t>
            </a:fld>
            <a:endParaRPr lang="en-US"/>
          </a:p>
        </p:txBody>
      </p:sp>
      <p:sp>
        <p:nvSpPr>
          <p:cNvPr id="6" name="Footer Placeholder 5">
            <a:extLst>
              <a:ext uri="{FF2B5EF4-FFF2-40B4-BE49-F238E27FC236}">
                <a16:creationId xmlns:a16="http://schemas.microsoft.com/office/drawing/2014/main" id="{A1A8C252-3E31-4E6C-A176-A53CE39951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4D34AA-EDB9-42C7-BC70-3C3FE0F462F5}"/>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112000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7726-9CF6-4553-80B4-997D34AE57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C5A63C-2648-4DE3-9914-8DC19CD5A9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B2C8C9-EB4E-4A2F-BE95-34A8B83828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0A8160-C5DD-4B77-8F46-8BC564743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C6C6AE-4DAF-4924-9808-91A73B9CC2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D2F9A2-246B-4F57-840C-F5D8D6246042}"/>
              </a:ext>
            </a:extLst>
          </p:cNvPr>
          <p:cNvSpPr>
            <a:spLocks noGrp="1"/>
          </p:cNvSpPr>
          <p:nvPr>
            <p:ph type="dt" sz="half" idx="10"/>
          </p:nvPr>
        </p:nvSpPr>
        <p:spPr/>
        <p:txBody>
          <a:bodyPr/>
          <a:lstStyle/>
          <a:p>
            <a:fld id="{D0B6F4A2-F3F2-4D68-A9A1-2CDC1FCD58C8}" type="datetimeFigureOut">
              <a:rPr lang="en-US" smtClean="0"/>
              <a:t>5/20/2021</a:t>
            </a:fld>
            <a:endParaRPr lang="en-US"/>
          </a:p>
        </p:txBody>
      </p:sp>
      <p:sp>
        <p:nvSpPr>
          <p:cNvPr id="8" name="Footer Placeholder 7">
            <a:extLst>
              <a:ext uri="{FF2B5EF4-FFF2-40B4-BE49-F238E27FC236}">
                <a16:creationId xmlns:a16="http://schemas.microsoft.com/office/drawing/2014/main" id="{52211ED5-2CD1-4AC0-90DA-0AD78AE823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E2BCB4-A51E-4BD1-A495-FDB683B418C1}"/>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740377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A9346-868D-488B-A51E-24C8DF93C4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28E9C0-9328-49C3-99BA-DE0B6084D2AB}"/>
              </a:ext>
            </a:extLst>
          </p:cNvPr>
          <p:cNvSpPr>
            <a:spLocks noGrp="1"/>
          </p:cNvSpPr>
          <p:nvPr>
            <p:ph type="dt" sz="half" idx="10"/>
          </p:nvPr>
        </p:nvSpPr>
        <p:spPr/>
        <p:txBody>
          <a:bodyPr/>
          <a:lstStyle/>
          <a:p>
            <a:fld id="{D0B6F4A2-F3F2-4D68-A9A1-2CDC1FCD58C8}" type="datetimeFigureOut">
              <a:rPr lang="en-US" smtClean="0"/>
              <a:t>5/20/2021</a:t>
            </a:fld>
            <a:endParaRPr lang="en-US"/>
          </a:p>
        </p:txBody>
      </p:sp>
      <p:sp>
        <p:nvSpPr>
          <p:cNvPr id="4" name="Footer Placeholder 3">
            <a:extLst>
              <a:ext uri="{FF2B5EF4-FFF2-40B4-BE49-F238E27FC236}">
                <a16:creationId xmlns:a16="http://schemas.microsoft.com/office/drawing/2014/main" id="{330EA524-036D-4246-8C9E-FAD403ABDA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DC6D99-0311-4113-AB0A-284283046346}"/>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309255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E7CBE6-8952-482B-88CC-16F2DBB20B59}"/>
              </a:ext>
            </a:extLst>
          </p:cNvPr>
          <p:cNvSpPr>
            <a:spLocks noGrp="1"/>
          </p:cNvSpPr>
          <p:nvPr>
            <p:ph type="dt" sz="half" idx="10"/>
          </p:nvPr>
        </p:nvSpPr>
        <p:spPr/>
        <p:txBody>
          <a:bodyPr/>
          <a:lstStyle/>
          <a:p>
            <a:fld id="{D0B6F4A2-F3F2-4D68-A9A1-2CDC1FCD58C8}" type="datetimeFigureOut">
              <a:rPr lang="en-US" smtClean="0"/>
              <a:t>5/20/2021</a:t>
            </a:fld>
            <a:endParaRPr lang="en-US"/>
          </a:p>
        </p:txBody>
      </p:sp>
      <p:sp>
        <p:nvSpPr>
          <p:cNvPr id="3" name="Footer Placeholder 2">
            <a:extLst>
              <a:ext uri="{FF2B5EF4-FFF2-40B4-BE49-F238E27FC236}">
                <a16:creationId xmlns:a16="http://schemas.microsoft.com/office/drawing/2014/main" id="{7E2B7A65-6398-468D-8346-986FD2A8E5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AF2FCD-BCDB-4194-8D91-39733562088C}"/>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133618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ECCF-7C8A-4488-8637-1B577222CE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BE3547-1BAB-48AA-AC34-8E875D60CA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81B315-7942-4ECB-921D-97882A0E6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51199B-938E-460E-A6D4-4532256B4DA7}"/>
              </a:ext>
            </a:extLst>
          </p:cNvPr>
          <p:cNvSpPr>
            <a:spLocks noGrp="1"/>
          </p:cNvSpPr>
          <p:nvPr>
            <p:ph type="dt" sz="half" idx="10"/>
          </p:nvPr>
        </p:nvSpPr>
        <p:spPr/>
        <p:txBody>
          <a:bodyPr/>
          <a:lstStyle/>
          <a:p>
            <a:fld id="{D0B6F4A2-F3F2-4D68-A9A1-2CDC1FCD58C8}" type="datetimeFigureOut">
              <a:rPr lang="en-US" smtClean="0"/>
              <a:t>5/20/2021</a:t>
            </a:fld>
            <a:endParaRPr lang="en-US"/>
          </a:p>
        </p:txBody>
      </p:sp>
      <p:sp>
        <p:nvSpPr>
          <p:cNvPr id="6" name="Footer Placeholder 5">
            <a:extLst>
              <a:ext uri="{FF2B5EF4-FFF2-40B4-BE49-F238E27FC236}">
                <a16:creationId xmlns:a16="http://schemas.microsoft.com/office/drawing/2014/main" id="{BAE5B39E-F655-4554-83C7-E40189C03A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78061C-6FDD-4FD9-809E-B5EF209ED45D}"/>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155593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4079-74F6-4472-AEB4-6181D21E7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33D0D2-3E9A-4FAD-BF80-05CC3C79DC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8C10A1-69FB-4D47-B939-4FC5565259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EC73DE-8FFF-4E51-92EE-898C093A4511}"/>
              </a:ext>
            </a:extLst>
          </p:cNvPr>
          <p:cNvSpPr>
            <a:spLocks noGrp="1"/>
          </p:cNvSpPr>
          <p:nvPr>
            <p:ph type="dt" sz="half" idx="10"/>
          </p:nvPr>
        </p:nvSpPr>
        <p:spPr/>
        <p:txBody>
          <a:bodyPr/>
          <a:lstStyle/>
          <a:p>
            <a:fld id="{D0B6F4A2-F3F2-4D68-A9A1-2CDC1FCD58C8}" type="datetimeFigureOut">
              <a:rPr lang="en-US" smtClean="0"/>
              <a:t>5/20/2021</a:t>
            </a:fld>
            <a:endParaRPr lang="en-US"/>
          </a:p>
        </p:txBody>
      </p:sp>
      <p:sp>
        <p:nvSpPr>
          <p:cNvPr id="6" name="Footer Placeholder 5">
            <a:extLst>
              <a:ext uri="{FF2B5EF4-FFF2-40B4-BE49-F238E27FC236}">
                <a16:creationId xmlns:a16="http://schemas.microsoft.com/office/drawing/2014/main" id="{7B305BC5-C541-4CA4-BD44-67EAD097D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4BAED-9B2A-42FE-8AE2-520F09E47BF2}"/>
              </a:ext>
            </a:extLst>
          </p:cNvPr>
          <p:cNvSpPr>
            <a:spLocks noGrp="1"/>
          </p:cNvSpPr>
          <p:nvPr>
            <p:ph type="sldNum" sz="quarter" idx="12"/>
          </p:nvPr>
        </p:nvSpPr>
        <p:spPr/>
        <p:txBody>
          <a:bodyPr/>
          <a:lstStyle/>
          <a:p>
            <a:fld id="{E1EC359B-D996-402E-A817-4F47BE5E81FF}" type="slidenum">
              <a:rPr lang="en-US" smtClean="0"/>
              <a:t>‹#›</a:t>
            </a:fld>
            <a:endParaRPr lang="en-US"/>
          </a:p>
        </p:txBody>
      </p:sp>
    </p:spTree>
    <p:extLst>
      <p:ext uri="{BB962C8B-B14F-4D97-AF65-F5344CB8AC3E}">
        <p14:creationId xmlns:p14="http://schemas.microsoft.com/office/powerpoint/2010/main" val="1215494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235888-E141-4B51-8076-89B79FD69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948AA5-496F-4B3D-A8A3-2C8A76F66B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DA752-441C-4E90-AA50-757586440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6F4A2-F3F2-4D68-A9A1-2CDC1FCD58C8}" type="datetimeFigureOut">
              <a:rPr lang="en-US" smtClean="0"/>
              <a:t>5/20/2021</a:t>
            </a:fld>
            <a:endParaRPr lang="en-US"/>
          </a:p>
        </p:txBody>
      </p:sp>
      <p:sp>
        <p:nvSpPr>
          <p:cNvPr id="5" name="Footer Placeholder 4">
            <a:extLst>
              <a:ext uri="{FF2B5EF4-FFF2-40B4-BE49-F238E27FC236}">
                <a16:creationId xmlns:a16="http://schemas.microsoft.com/office/drawing/2014/main" id="{786E6768-B16B-40A9-9C88-35EF08761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3909EB-52D0-4A2B-8608-34017F50E4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C359B-D996-402E-A817-4F47BE5E81FF}" type="slidenum">
              <a:rPr lang="en-US" smtClean="0"/>
              <a:t>‹#›</a:t>
            </a:fld>
            <a:endParaRPr lang="en-US"/>
          </a:p>
        </p:txBody>
      </p:sp>
    </p:spTree>
    <p:extLst>
      <p:ext uri="{BB962C8B-B14F-4D97-AF65-F5344CB8AC3E}">
        <p14:creationId xmlns:p14="http://schemas.microsoft.com/office/powerpoint/2010/main" val="342106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eugene-or.gov/4489/Emergency-Shelter-Siting-Approval-Proces"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olis.oregonlegislature.gov/liz/2021R1/Measures/Overview/HB3261"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olis.oregonlegislature.gov/liz/2021R1/Measures/Overview/HB3115"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olis.oregonlegislature.gov/liz/2021R1/Measures/Overview/HB3124"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aporegon.org/who-we-are/the-community-action-networ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ohcs/homelessness/Pages/index.aspx" TargetMode="External"/><Relationship Id="rId2" Type="http://schemas.openxmlformats.org/officeDocument/2006/relationships/hyperlink" Target="https://www.oregon.gov/ohcs/for-providers/Pages/continuum-of-care.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housingauthoritiesoforegon.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hudexchange.info/programs/hdx/pit-hic/data-reports/" TargetMode="External"/><Relationship Id="rId2" Type="http://schemas.openxmlformats.org/officeDocument/2006/relationships/hyperlink" Target="https://public.tableau.com/profile/oregon.housing.and.community.services#!/vizhome/2019Point-in-TimeDashboard/Story1" TargetMode="External"/><Relationship Id="rId1" Type="http://schemas.openxmlformats.org/officeDocument/2006/relationships/slideLayout" Target="../slideLayouts/slideLayout2.xml"/><Relationship Id="rId4" Type="http://schemas.openxmlformats.org/officeDocument/2006/relationships/hyperlink" Target="https://www.oregon.gov/ode/schools-and-districts/grants/esea/mckinney-vento/pages/default.asp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oregon.gov/dhs/CHILDREN/Homeless-Youth/Pages/Oregon-Statewide-Homeless-Youth-Needs-Assessment.aspx" TargetMode="External"/><Relationship Id="rId2" Type="http://schemas.openxmlformats.org/officeDocument/2006/relationships/hyperlink" Target="https://www.pdx.edu/homelessness/research-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regon.gov/ohcs/about-us/Documents/poverty/Oregon-Statewide-Shelter-Study.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hyperlink" Target="https://oregonlawhelp.org/issues/covid-19-resources/housing-protections" TargetMode="External"/><Relationship Id="rId2" Type="http://schemas.openxmlformats.org/officeDocument/2006/relationships/hyperlink" Target="https://www.courts.oregon.gov/forms/Pages/landlord-tenant.aspx" TargetMode="External"/><Relationship Id="rId1" Type="http://schemas.openxmlformats.org/officeDocument/2006/relationships/slideLayout" Target="../slideLayouts/slideLayout2.xml"/><Relationship Id="rId6" Type="http://schemas.openxmlformats.org/officeDocument/2006/relationships/hyperlink" Target="https://olis.oregonlegislature.gov/liz/2021R1/Measures/Overview/SB282" TargetMode="External"/><Relationship Id="rId5" Type="http://schemas.openxmlformats.org/officeDocument/2006/relationships/hyperlink" Target="https://oregonlawhelp.org/files/CCDACC15-944D-570E-7F1F-7BBF3DEC0018/attachments/7D5898B2-B772-44BE-9708-E0D0790241F9/es_2021-eviction-moratorium-olc-laso.pdf" TargetMode="External"/><Relationship Id="rId4" Type="http://schemas.openxmlformats.org/officeDocument/2006/relationships/hyperlink" Target="https://oregonlawhelp.org/resource/new-statewide-eviction-moratorium?ref=FTOWj"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oregonrentalassistance.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oregonlawhelp.org/resource/new-statewide-eviction-moratorium?ref=aiCQH" TargetMode="External"/><Relationship Id="rId2" Type="http://schemas.openxmlformats.org/officeDocument/2006/relationships/hyperlink" Target="https://www.oregon.gov/ohcs/housing-assistance/Pages/eviction-social-media-kit.asp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Connor.McDonnell@oregon.gov"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olis.oregonlegislature.gov/liz/2021R1/Measures/Overview/HB2006"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914821"/>
            <a:ext cx="8441094" cy="4767521"/>
          </a:xfrm>
        </p:spPr>
        <p:txBody>
          <a:bodyPr/>
          <a:lstStyle/>
          <a:p>
            <a:pPr algn="l"/>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884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562067"/>
            <a:ext cx="8441094" cy="5120276"/>
          </a:xfrm>
        </p:spPr>
        <p:txBody>
          <a:bodyPr>
            <a:normAutofit/>
          </a:bodyPr>
          <a:lstStyle/>
          <a:p>
            <a:pPr algn="l"/>
            <a:r>
              <a:rPr lang="en-US" sz="3600" b="1" dirty="0">
                <a:ea typeface="Open Sans" panose="020B0606030504020204" pitchFamily="34" charset="0"/>
                <a:cs typeface="Open Sans" panose="020B0606030504020204" pitchFamily="34" charset="0"/>
              </a:rPr>
              <a:t>HB 2006 – Implementation</a:t>
            </a:r>
          </a:p>
          <a:p>
            <a:pPr algn="l"/>
            <a:endParaRPr lang="en-US" sz="1000" dirty="0">
              <a:ea typeface="Open Sans" panose="020B0606030504020204" pitchFamily="34" charset="0"/>
              <a:cs typeface="Open Sans" panose="020B0606030504020204" pitchFamily="34" charset="0"/>
            </a:endParaRPr>
          </a:p>
          <a:p>
            <a:pPr algn="l"/>
            <a:r>
              <a:rPr lang="en-US" dirty="0">
                <a:ea typeface="Open Sans" panose="020B0606030504020204" pitchFamily="34" charset="0"/>
                <a:cs typeface="Open Sans" panose="020B0606030504020204" pitchFamily="34" charset="0"/>
              </a:rPr>
              <a:t>Local examples implementing HB 4212 (2020)</a:t>
            </a:r>
          </a:p>
          <a:p>
            <a:pPr marL="342900" indent="-342900" algn="l">
              <a:buFont typeface="Arial" panose="020B0604020202020204" pitchFamily="34" charset="0"/>
              <a:buChar char="•"/>
            </a:pPr>
            <a:r>
              <a:rPr lang="en-US" b="1" dirty="0">
                <a:ea typeface="Open Sans" panose="020B0606030504020204" pitchFamily="34" charset="0"/>
                <a:cs typeface="Open Sans" panose="020B0606030504020204" pitchFamily="34" charset="0"/>
                <a:hlinkClick r:id="rId2"/>
              </a:rPr>
              <a:t>City of Eugene Emergency Shelter Siting Website</a:t>
            </a:r>
            <a:endParaRPr lang="en-US" b="1" dirty="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able&#10;&#10;Description automatically generated">
            <a:extLst>
              <a:ext uri="{FF2B5EF4-FFF2-40B4-BE49-F238E27FC236}">
                <a16:creationId xmlns:a16="http://schemas.microsoft.com/office/drawing/2014/main" id="{AC3B0158-0DEB-4964-A4DB-E171DC0BF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834" y="2660990"/>
            <a:ext cx="7633092" cy="2375022"/>
          </a:xfrm>
          <a:prstGeom prst="rect">
            <a:avLst/>
          </a:prstGeom>
        </p:spPr>
      </p:pic>
      <p:sp>
        <p:nvSpPr>
          <p:cNvPr id="8" name="TextBox 7">
            <a:extLst>
              <a:ext uri="{FF2B5EF4-FFF2-40B4-BE49-F238E27FC236}">
                <a16:creationId xmlns:a16="http://schemas.microsoft.com/office/drawing/2014/main" id="{4E261ED8-ED1F-4AD5-AA12-899C6D025259}"/>
              </a:ext>
            </a:extLst>
          </p:cNvPr>
          <p:cNvSpPr txBox="1"/>
          <p:nvPr/>
        </p:nvSpPr>
        <p:spPr>
          <a:xfrm>
            <a:off x="831431" y="5421649"/>
            <a:ext cx="8564496" cy="646331"/>
          </a:xfrm>
          <a:prstGeom prst="rect">
            <a:avLst/>
          </a:prstGeom>
          <a:noFill/>
        </p:spPr>
        <p:txBody>
          <a:bodyPr wrap="square" rtlCol="0">
            <a:spAutoFit/>
          </a:bodyPr>
          <a:lstStyle/>
          <a:p>
            <a:pPr marL="285750" indent="-285750">
              <a:buFont typeface="Arial" panose="020B0604020202020204" pitchFamily="34" charset="0"/>
              <a:buChar char="•"/>
            </a:pPr>
            <a:r>
              <a:rPr lang="en-US" dirty="0">
                <a:ea typeface="Open Sans" panose="020B0606030504020204" pitchFamily="34" charset="0"/>
                <a:cs typeface="Open Sans" panose="020B0606030504020204" pitchFamily="34" charset="0"/>
              </a:rPr>
              <a:t>Applicant required to provide city with a letter/narrative and supporting evidence demonstrating that proposed shelter meets bill criteria</a:t>
            </a:r>
          </a:p>
        </p:txBody>
      </p:sp>
    </p:spTree>
    <p:extLst>
      <p:ext uri="{BB962C8B-B14F-4D97-AF65-F5344CB8AC3E}">
        <p14:creationId xmlns:p14="http://schemas.microsoft.com/office/powerpoint/2010/main" val="58777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Graphical user interface, text, application&#10;&#10;Description automatically generated">
            <a:extLst>
              <a:ext uri="{FF2B5EF4-FFF2-40B4-BE49-F238E27FC236}">
                <a16:creationId xmlns:a16="http://schemas.microsoft.com/office/drawing/2014/main" id="{41DE0B62-5741-4DC1-9158-404A2DE90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19" y="782399"/>
            <a:ext cx="8738133" cy="5635177"/>
          </a:xfrm>
          <a:prstGeom prst="rect">
            <a:avLst/>
          </a:prstGeom>
        </p:spPr>
      </p:pic>
      <p:sp>
        <p:nvSpPr>
          <p:cNvPr id="8" name="TextBox 7">
            <a:extLst>
              <a:ext uri="{FF2B5EF4-FFF2-40B4-BE49-F238E27FC236}">
                <a16:creationId xmlns:a16="http://schemas.microsoft.com/office/drawing/2014/main" id="{2E2115B5-119D-44C0-9C89-ED714A4798C6}"/>
              </a:ext>
            </a:extLst>
          </p:cNvPr>
          <p:cNvSpPr txBox="1"/>
          <p:nvPr/>
        </p:nvSpPr>
        <p:spPr>
          <a:xfrm>
            <a:off x="322419" y="255758"/>
            <a:ext cx="8083350" cy="369332"/>
          </a:xfrm>
          <a:prstGeom prst="rect">
            <a:avLst/>
          </a:prstGeom>
          <a:noFill/>
        </p:spPr>
        <p:txBody>
          <a:bodyPr wrap="square" rtlCol="0">
            <a:spAutoFit/>
          </a:bodyPr>
          <a:lstStyle/>
          <a:p>
            <a:r>
              <a:rPr lang="en-US" b="1" dirty="0"/>
              <a:t>City of Bend – Example Application for HB 4212 (2020)</a:t>
            </a:r>
          </a:p>
        </p:txBody>
      </p:sp>
    </p:spTree>
    <p:extLst>
      <p:ext uri="{BB962C8B-B14F-4D97-AF65-F5344CB8AC3E}">
        <p14:creationId xmlns:p14="http://schemas.microsoft.com/office/powerpoint/2010/main" val="193623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Text, letter&#10;&#10;Description automatically generated">
            <a:extLst>
              <a:ext uri="{FF2B5EF4-FFF2-40B4-BE49-F238E27FC236}">
                <a16:creationId xmlns:a16="http://schemas.microsoft.com/office/drawing/2014/main" id="{DAC4A7BB-553B-4342-8423-5D3A7501C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75" y="211949"/>
            <a:ext cx="4756895" cy="6134458"/>
          </a:xfrm>
          <a:prstGeom prst="rect">
            <a:avLst/>
          </a:prstGeom>
        </p:spPr>
      </p:pic>
      <p:sp>
        <p:nvSpPr>
          <p:cNvPr id="8" name="TextBox 7">
            <a:extLst>
              <a:ext uri="{FF2B5EF4-FFF2-40B4-BE49-F238E27FC236}">
                <a16:creationId xmlns:a16="http://schemas.microsoft.com/office/drawing/2014/main" id="{FC87FB65-67B7-492D-8525-2DD850F35304}"/>
              </a:ext>
            </a:extLst>
          </p:cNvPr>
          <p:cNvSpPr txBox="1"/>
          <p:nvPr/>
        </p:nvSpPr>
        <p:spPr>
          <a:xfrm>
            <a:off x="6162607" y="352942"/>
            <a:ext cx="5092118" cy="1200329"/>
          </a:xfrm>
          <a:prstGeom prst="rect">
            <a:avLst/>
          </a:prstGeom>
          <a:noFill/>
        </p:spPr>
        <p:txBody>
          <a:bodyPr wrap="square" rtlCol="0">
            <a:spAutoFit/>
          </a:bodyPr>
          <a:lstStyle/>
          <a:p>
            <a:r>
              <a:rPr lang="en-US" b="1" dirty="0"/>
              <a:t>City of Bend Example Approval for HB 4212 (2020)</a:t>
            </a:r>
          </a:p>
          <a:p>
            <a:pPr marL="285750" indent="-285750">
              <a:buFont typeface="Arial" panose="020B0604020202020204" pitchFamily="34" charset="0"/>
              <a:buChar char="•"/>
            </a:pPr>
            <a:r>
              <a:rPr lang="en-US" dirty="0"/>
              <a:t>Conditional letter of approval</a:t>
            </a:r>
          </a:p>
          <a:p>
            <a:pPr marL="285750" indent="-285750">
              <a:buFont typeface="Arial" panose="020B0604020202020204" pitchFamily="34" charset="0"/>
              <a:buChar char="•"/>
            </a:pPr>
            <a:r>
              <a:rPr lang="en-US" dirty="0"/>
              <a:t>Conditioned on the applicant securing all building permits</a:t>
            </a:r>
          </a:p>
        </p:txBody>
      </p:sp>
    </p:spTree>
    <p:extLst>
      <p:ext uri="{BB962C8B-B14F-4D97-AF65-F5344CB8AC3E}">
        <p14:creationId xmlns:p14="http://schemas.microsoft.com/office/powerpoint/2010/main" val="63717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604007" y="354562"/>
            <a:ext cx="8791920" cy="5786177"/>
          </a:xfrm>
        </p:spPr>
        <p:txBody>
          <a:bodyPr>
            <a:normAutofit fontScale="92500" lnSpcReduction="20000"/>
          </a:bodyPr>
          <a:lstStyle/>
          <a:p>
            <a:pPr algn="l"/>
            <a:r>
              <a:rPr lang="en-US" sz="2800" b="1" dirty="0">
                <a:ea typeface="Open Sans" panose="020B0606030504020204" pitchFamily="34" charset="0"/>
                <a:cs typeface="Open Sans" panose="020B0606030504020204" pitchFamily="34" charset="0"/>
              </a:rPr>
              <a:t>HB 3162 – Hotel/Motel Conversion</a:t>
            </a:r>
          </a:p>
          <a:p>
            <a:pPr algn="l"/>
            <a:endParaRPr lang="en-US" sz="1200" b="1" dirty="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hlinkClick r:id="rId2"/>
              </a:rPr>
              <a:t>HB 3261 </a:t>
            </a:r>
            <a:r>
              <a:rPr lang="en-US" dirty="0">
                <a:ea typeface="Open Sans" panose="020B0606030504020204" pitchFamily="34" charset="0"/>
                <a:cs typeface="Open Sans" panose="020B0606030504020204" pitchFamily="34" charset="0"/>
              </a:rPr>
              <a:t>was signed into law on Thursday, May 6, and is now in effect. This new law requires local governments to allow the conversion of hotels and motels into an emergency shelter or affordable housing, regardless of state or local land use laws, if the application meets specific approval criteria. The measure only applies to hotel or motel properties in areas:</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Within an urban growth boundary;</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Outside heavy industrial zones;</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With adequate transportation access to commercial and medical services; and</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Not within an area designated for a statewide land use planning goal relating to natural disasters or hazards, including flood plains or mapped environmental health hazards, unless the converted use complies with regulations directly related to the disasters or hazards.</a:t>
            </a:r>
          </a:p>
          <a:p>
            <a:pPr marL="800100" lvl="1" indent="-342900" algn="l">
              <a:buFont typeface="Arial" panose="020B0604020202020204" pitchFamily="34" charset="0"/>
              <a:buChar char="•"/>
            </a:pPr>
            <a:endParaRPr lang="en-US" sz="1400" dirty="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Cities may still require the converted use to comply with building codes, occupancy limits, and reasonable siting and design standards so long as the standards do not, individually or cumulatively, prohibit the conversion through unreasonable costs or delay. </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HB 3261 applies to hotel and motel conversions or applications for conversions submitted on or after January 1, 2021. </a:t>
            </a: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247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587232"/>
            <a:ext cx="8441094" cy="5293449"/>
          </a:xfrm>
        </p:spPr>
        <p:txBody>
          <a:bodyPr>
            <a:normAutofit fontScale="85000" lnSpcReduction="20000"/>
          </a:bodyPr>
          <a:lstStyle/>
          <a:p>
            <a:pPr algn="l"/>
            <a:r>
              <a:rPr lang="en-US" sz="3200" b="1" dirty="0">
                <a:ea typeface="Open Sans" panose="020B0606030504020204" pitchFamily="34" charset="0"/>
                <a:cs typeface="Open Sans" panose="020B0606030504020204" pitchFamily="34" charset="0"/>
                <a:hlinkClick r:id="rId2"/>
              </a:rPr>
              <a:t>HB 3115 </a:t>
            </a:r>
            <a:r>
              <a:rPr lang="en-US" sz="3200" b="1" dirty="0">
                <a:ea typeface="Open Sans" panose="020B0606030504020204" pitchFamily="34" charset="0"/>
                <a:cs typeface="Open Sans" panose="020B0606030504020204" pitchFamily="34" charset="0"/>
              </a:rPr>
              <a:t>– Local Homeless Ordinances</a:t>
            </a:r>
          </a:p>
          <a:p>
            <a:pPr algn="l"/>
            <a:r>
              <a:rPr lang="en-US" dirty="0">
                <a:ea typeface="Open Sans" panose="020B0606030504020204" pitchFamily="34" charset="0"/>
                <a:cs typeface="Open Sans" panose="020B0606030504020204" pitchFamily="34" charset="0"/>
              </a:rPr>
              <a:t>Under the direction of Speaker Kotek, the LOC participated in a workgroup effort this past fall with the Oregon Law Center (OLC) as well as individual cities and counties. The workgroup spent many hours crafting a concept that recognizes a key principle from the recent Martin v. City of Boise federal court decision.</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Requires that any city or county law regulating the acts of sitting, lying, sleeping or keeping warm and dry outside on public property must be “objectively reasonable” based on the totality of the circumstances as applied to all stakeholders, including persons experiencing homelessness.</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Preserves the ability of cities to manage public spaces effectively for the benefit of the entire community </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Recognizes that what is objectively reasonable will look different in different communities. </a:t>
            </a:r>
          </a:p>
          <a:p>
            <a:pPr marL="342900" indent="-342900" algn="l">
              <a:buFont typeface="Arial" panose="020B0604020202020204" pitchFamily="34" charset="0"/>
              <a:buChar char="•"/>
            </a:pPr>
            <a:r>
              <a:rPr lang="en-US" b="1" dirty="0">
                <a:ea typeface="Open Sans" panose="020B0606030504020204" pitchFamily="34" charset="0"/>
                <a:cs typeface="Open Sans" panose="020B0606030504020204" pitchFamily="34" charset="0"/>
              </a:rPr>
              <a:t>Delayed implementation date of July 1, 2023</a:t>
            </a:r>
            <a:r>
              <a:rPr lang="en-US" dirty="0">
                <a:ea typeface="Open Sans" panose="020B0606030504020204" pitchFamily="34" charset="0"/>
                <a:cs typeface="Open Sans" panose="020B0606030504020204" pitchFamily="34" charset="0"/>
              </a:rPr>
              <a:t>, to allow local governments time to review and update ordinances and support intentional community conversations. The LOC and OLC will partner to provide guidance to cities. Emergency clause to allow jurisdictions to begin immediately the development of ordinances in order to meet the July 2023 compliance deadline.</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8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578847"/>
            <a:ext cx="8441094" cy="5478004"/>
          </a:xfrm>
        </p:spPr>
        <p:txBody>
          <a:bodyPr>
            <a:normAutofit/>
          </a:bodyPr>
          <a:lstStyle/>
          <a:p>
            <a:pPr algn="l"/>
            <a:r>
              <a:rPr lang="en-US" sz="2800" b="1" dirty="0">
                <a:ea typeface="Open Sans" panose="020B0606030504020204" pitchFamily="34" charset="0"/>
                <a:cs typeface="Open Sans" panose="020B0606030504020204" pitchFamily="34" charset="0"/>
                <a:hlinkClick r:id="rId2"/>
              </a:rPr>
              <a:t>HB 3124A </a:t>
            </a:r>
            <a:r>
              <a:rPr lang="en-US" sz="2800" b="1" dirty="0">
                <a:ea typeface="Open Sans" panose="020B0606030504020204" pitchFamily="34" charset="0"/>
                <a:cs typeface="Open Sans" panose="020B0606030504020204" pitchFamily="34" charset="0"/>
              </a:rPr>
              <a:t>– Campsite Removal Procedures</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Extends requirement for law enforcement to provide written notice before removing homeless individuals from an established camping site from 24 hours to 72 hours.</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Requires jurisdictions to store unclaimed personal property in a facility locate din the same community as the camping site from which it was removed.</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Preserves notice exceptions when:</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There are grounds for law enforcement officials to believe that illegal activities other than camping are occurring at an established camping site;</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In the event of an exceptional emergency at an established camping site, including, but not limited to, possible site contamination by hazardous materials, a public health emergency or other immediate danger to human life or safety.</a:t>
            </a: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08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904180"/>
            <a:ext cx="9144000" cy="1353620"/>
          </a:xfrm>
        </p:spPr>
        <p:txBody>
          <a:bodyPr/>
          <a:lstStyle/>
          <a:p>
            <a:r>
              <a:rPr lang="en-US" dirty="0"/>
              <a:t> </a:t>
            </a:r>
          </a:p>
        </p:txBody>
      </p:sp>
      <p:sp>
        <p:nvSpPr>
          <p:cNvPr id="4" name="Title 1">
            <a:extLst>
              <a:ext uri="{FF2B5EF4-FFF2-40B4-BE49-F238E27FC236}">
                <a16:creationId xmlns:a16="http://schemas.microsoft.com/office/drawing/2014/main" id="{29720975-9B61-43E2-8F48-73B48D018173}"/>
              </a:ext>
            </a:extLst>
          </p:cNvPr>
          <p:cNvSpPr txBox="1">
            <a:spLocks/>
          </p:cNvSpPr>
          <p:nvPr/>
        </p:nvSpPr>
        <p:spPr>
          <a:xfrm>
            <a:off x="0" y="1"/>
            <a:ext cx="12192000" cy="4505988"/>
          </a:xfrm>
          <a:prstGeom prst="rect">
            <a:avLst/>
          </a:prstGeom>
          <a:solidFill>
            <a:srgbClr val="DFF0FA"/>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dirty="0">
              <a:solidFill>
                <a:schemeClr val="bg2"/>
              </a:solidFill>
              <a:latin typeface="+mn-lt"/>
            </a:endParaRPr>
          </a:p>
        </p:txBody>
      </p:sp>
      <p:sp>
        <p:nvSpPr>
          <p:cNvPr id="5" name="Rectangle 4">
            <a:extLst>
              <a:ext uri="{FF2B5EF4-FFF2-40B4-BE49-F238E27FC236}">
                <a16:creationId xmlns:a16="http://schemas.microsoft.com/office/drawing/2014/main" id="{7F9C8DC1-93BC-471D-8A4F-D6E02B590A03}"/>
              </a:ext>
            </a:extLst>
          </p:cNvPr>
          <p:cNvSpPr/>
          <p:nvPr/>
        </p:nvSpPr>
        <p:spPr>
          <a:xfrm>
            <a:off x="-6970" y="4412046"/>
            <a:ext cx="12198970" cy="2268796"/>
          </a:xfrm>
          <a:prstGeom prst="rect">
            <a:avLst/>
          </a:prstGeom>
          <a:solidFill>
            <a:srgbClr val="9BCB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DD1C306-FDBF-4BBB-B062-CD6982EEBDD9}"/>
              </a:ext>
            </a:extLst>
          </p:cNvPr>
          <p:cNvSpPr>
            <a:spLocks noChangeArrowheads="1"/>
          </p:cNvSpPr>
          <p:nvPr/>
        </p:nvSpPr>
        <p:spPr bwMode="auto">
          <a:xfrm>
            <a:off x="503686" y="1509508"/>
            <a:ext cx="10745339" cy="13542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4400" spc="300" dirty="0">
                <a:solidFill>
                  <a:schemeClr val="tx1">
                    <a:lumMod val="75000"/>
                    <a:lumOff val="25000"/>
                  </a:schemeClr>
                </a:solidFill>
                <a:latin typeface="Rockwell"/>
                <a:cs typeface="Arial"/>
              </a:rPr>
              <a:t>League of Oregon Cities – </a:t>
            </a:r>
          </a:p>
          <a:p>
            <a:r>
              <a:rPr lang="en-US" altLang="en-US" sz="4400" spc="300" dirty="0">
                <a:solidFill>
                  <a:schemeClr val="tx1">
                    <a:lumMod val="75000"/>
                    <a:lumOff val="25000"/>
                  </a:schemeClr>
                </a:solidFill>
                <a:latin typeface="Rockwell"/>
                <a:cs typeface="Arial"/>
              </a:rPr>
              <a:t>Homeless Services Webinar</a:t>
            </a:r>
          </a:p>
        </p:txBody>
      </p:sp>
      <p:sp>
        <p:nvSpPr>
          <p:cNvPr id="7" name="Rectangle 13">
            <a:extLst>
              <a:ext uri="{FF2B5EF4-FFF2-40B4-BE49-F238E27FC236}">
                <a16:creationId xmlns:a16="http://schemas.microsoft.com/office/drawing/2014/main" id="{07730B85-6F86-4866-A675-D0F76E2CB046}"/>
              </a:ext>
            </a:extLst>
          </p:cNvPr>
          <p:cNvSpPr>
            <a:spLocks noChangeArrowheads="1"/>
          </p:cNvSpPr>
          <p:nvPr/>
        </p:nvSpPr>
        <p:spPr bwMode="auto">
          <a:xfrm>
            <a:off x="503686" y="4953443"/>
            <a:ext cx="8715923" cy="15388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400" b="1" dirty="0">
                <a:solidFill>
                  <a:schemeClr val="bg1"/>
                </a:solidFill>
                <a:latin typeface="Century Gothic"/>
                <a:cs typeface="Arial"/>
              </a:rPr>
              <a:t>Connor McDonnell</a:t>
            </a:r>
            <a:r>
              <a:rPr lang="en-US" altLang="en-US" sz="2400" i="1" dirty="0">
                <a:solidFill>
                  <a:schemeClr val="bg1"/>
                </a:solidFill>
                <a:latin typeface="Century Gothic"/>
                <a:cs typeface="Century Gothic"/>
              </a:rPr>
              <a:t>, Housing Integrator</a:t>
            </a:r>
          </a:p>
          <a:p>
            <a:r>
              <a:rPr lang="en-US" altLang="en-US" sz="2400" dirty="0">
                <a:solidFill>
                  <a:schemeClr val="bg1"/>
                </a:solidFill>
                <a:latin typeface="Century Gothic"/>
                <a:cs typeface="Arial"/>
              </a:rPr>
              <a:t>Oregon Housing and Community Services</a:t>
            </a:r>
          </a:p>
          <a:p>
            <a:endParaRPr lang="en-US" altLang="en-US" sz="1600" dirty="0">
              <a:solidFill>
                <a:srgbClr val="FEFEFE"/>
              </a:solidFill>
              <a:latin typeface="Century Gothic" pitchFamily="34" charset="0"/>
            </a:endParaRPr>
          </a:p>
          <a:p>
            <a:r>
              <a:rPr lang="en-US" altLang="en-US" sz="2000" dirty="0">
                <a:solidFill>
                  <a:srgbClr val="FEFEFE"/>
                </a:solidFill>
                <a:latin typeface="Century Gothic" pitchFamily="34" charset="0"/>
              </a:rPr>
              <a:t>May 21</a:t>
            </a:r>
            <a:r>
              <a:rPr lang="en-US" altLang="en-US" sz="2000" baseline="30000" dirty="0">
                <a:solidFill>
                  <a:srgbClr val="FEFEFE"/>
                </a:solidFill>
                <a:latin typeface="Century Gothic" pitchFamily="34" charset="0"/>
              </a:rPr>
              <a:t>st</a:t>
            </a:r>
            <a:r>
              <a:rPr lang="en-US" altLang="en-US" sz="2000" dirty="0">
                <a:solidFill>
                  <a:srgbClr val="FEFEFE"/>
                </a:solidFill>
                <a:latin typeface="Century Gothic" pitchFamily="34" charset="0"/>
              </a:rPr>
              <a:t>, 2021</a:t>
            </a:r>
          </a:p>
          <a:p>
            <a:endParaRPr lang="en-US" altLang="en-US" sz="1600" dirty="0">
              <a:solidFill>
                <a:prstClr val="black"/>
              </a:solidFill>
              <a:latin typeface="Calibri"/>
              <a:cs typeface="+mn-cs"/>
            </a:endParaRPr>
          </a:p>
        </p:txBody>
      </p:sp>
      <p:sp>
        <p:nvSpPr>
          <p:cNvPr id="8" name="Rectangle 7">
            <a:extLst>
              <a:ext uri="{FF2B5EF4-FFF2-40B4-BE49-F238E27FC236}">
                <a16:creationId xmlns:a16="http://schemas.microsoft.com/office/drawing/2014/main" id="{22070334-0F71-4704-B96C-F96462BE043E}"/>
              </a:ext>
            </a:extLst>
          </p:cNvPr>
          <p:cNvSpPr/>
          <p:nvPr/>
        </p:nvSpPr>
        <p:spPr>
          <a:xfrm>
            <a:off x="367837" y="818786"/>
            <a:ext cx="12010742" cy="523220"/>
          </a:xfrm>
          <a:prstGeom prst="rect">
            <a:avLst/>
          </a:prstGeom>
        </p:spPr>
        <p:txBody>
          <a:bodyPr wrap="square" lIns="91440" tIns="45720" rIns="91440" bIns="45720" anchor="t">
            <a:spAutoFit/>
          </a:bodyPr>
          <a:lstStyle/>
          <a:p>
            <a:r>
              <a:rPr lang="en-US" altLang="en-US" sz="2800" spc="600" dirty="0">
                <a:solidFill>
                  <a:srgbClr val="7F7F7F"/>
                </a:solidFill>
                <a:latin typeface="Century Gothic"/>
              </a:rPr>
              <a:t>OREGON HOUSING AND COMMUNITY SERVICES</a:t>
            </a:r>
            <a:endParaRPr lang="en-US" sz="2800" spc="600" dirty="0">
              <a:solidFill>
                <a:srgbClr val="7F7F7F"/>
              </a:solidFill>
              <a:latin typeface="Century Gothic"/>
            </a:endParaRPr>
          </a:p>
        </p:txBody>
      </p:sp>
      <p:pic>
        <p:nvPicPr>
          <p:cNvPr id="9" name="Picture 9" descr="Copy of Copy of Copy of Green and Blue Lined Constellation Astronomy Lab Report  (6).png">
            <a:extLst>
              <a:ext uri="{FF2B5EF4-FFF2-40B4-BE49-F238E27FC236}">
                <a16:creationId xmlns:a16="http://schemas.microsoft.com/office/drawing/2014/main" id="{0314E92F-D71E-49AE-B07E-52833600E364}"/>
              </a:ext>
            </a:extLst>
          </p:cNvPr>
          <p:cNvPicPr>
            <a:picLocks noChangeAspect="1"/>
          </p:cNvPicPr>
          <p:nvPr/>
        </p:nvPicPr>
        <p:blipFill>
          <a:blip r:embed="rId2"/>
          <a:stretch>
            <a:fillRect/>
          </a:stretch>
        </p:blipFill>
        <p:spPr>
          <a:xfrm>
            <a:off x="6768307" y="1708883"/>
            <a:ext cx="4299382" cy="2851340"/>
          </a:xfrm>
          <a:prstGeom prst="rect">
            <a:avLst/>
          </a:prstGeom>
        </p:spPr>
      </p:pic>
      <p:pic>
        <p:nvPicPr>
          <p:cNvPr id="10" name="Picture 9" descr="Shape&#10;&#10;Description automatically generated">
            <a:extLst>
              <a:ext uri="{FF2B5EF4-FFF2-40B4-BE49-F238E27FC236}">
                <a16:creationId xmlns:a16="http://schemas.microsoft.com/office/drawing/2014/main" id="{BC47BB4A-4AB2-4B45-9BEE-F1A6797A22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4720" y="5043193"/>
            <a:ext cx="1359929" cy="1359385"/>
          </a:xfrm>
          <a:prstGeom prst="rect">
            <a:avLst/>
          </a:prstGeom>
        </p:spPr>
      </p:pic>
    </p:spTree>
    <p:extLst>
      <p:ext uri="{BB962C8B-B14F-4D97-AF65-F5344CB8AC3E}">
        <p14:creationId xmlns:p14="http://schemas.microsoft.com/office/powerpoint/2010/main" val="3506818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Oregon Housing &amp; Community Services</a:t>
            </a:r>
          </a:p>
        </p:txBody>
      </p:sp>
      <p:pic>
        <p:nvPicPr>
          <p:cNvPr id="4" name="Picture 3"/>
          <p:cNvPicPr>
            <a:picLocks noChangeAspect="1"/>
          </p:cNvPicPr>
          <p:nvPr/>
        </p:nvPicPr>
        <p:blipFill>
          <a:blip r:embed="rId3"/>
          <a:stretch>
            <a:fillRect/>
          </a:stretch>
        </p:blipFill>
        <p:spPr>
          <a:xfrm>
            <a:off x="2461046" y="1690689"/>
            <a:ext cx="7007552" cy="5183422"/>
          </a:xfrm>
          <a:prstGeom prst="rect">
            <a:avLst/>
          </a:prstGeom>
        </p:spPr>
      </p:pic>
    </p:spTree>
    <p:extLst>
      <p:ext uri="{BB962C8B-B14F-4D97-AF65-F5344CB8AC3E}">
        <p14:creationId xmlns:p14="http://schemas.microsoft.com/office/powerpoint/2010/main" val="2089612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90F33-878C-406B-9794-E112D99EBBEE}"/>
              </a:ext>
            </a:extLst>
          </p:cNvPr>
          <p:cNvSpPr>
            <a:spLocks noGrp="1"/>
          </p:cNvSpPr>
          <p:nvPr>
            <p:ph type="title"/>
          </p:nvPr>
        </p:nvSpPr>
        <p:spPr>
          <a:xfrm>
            <a:off x="643467" y="321734"/>
            <a:ext cx="10905066" cy="1135737"/>
          </a:xfrm>
        </p:spPr>
        <p:txBody>
          <a:bodyPr>
            <a:normAutofit/>
          </a:bodyPr>
          <a:lstStyle/>
          <a:p>
            <a:r>
              <a:rPr lang="en-US" sz="3600"/>
              <a:t>   Community Action Agencies </a:t>
            </a:r>
          </a:p>
        </p:txBody>
      </p:sp>
      <p:sp>
        <p:nvSpPr>
          <p:cNvPr id="3" name="Content Placeholder 2">
            <a:extLst>
              <a:ext uri="{FF2B5EF4-FFF2-40B4-BE49-F238E27FC236}">
                <a16:creationId xmlns:a16="http://schemas.microsoft.com/office/drawing/2014/main" id="{9A72B5FB-BC71-4F31-A536-559E7E115A8C}"/>
              </a:ext>
            </a:extLst>
          </p:cNvPr>
          <p:cNvSpPr>
            <a:spLocks noGrp="1"/>
          </p:cNvSpPr>
          <p:nvPr>
            <p:ph idx="1"/>
          </p:nvPr>
        </p:nvSpPr>
        <p:spPr>
          <a:xfrm>
            <a:off x="643468" y="1782981"/>
            <a:ext cx="4695447" cy="4393982"/>
          </a:xfrm>
        </p:spPr>
        <p:txBody>
          <a:bodyPr>
            <a:normAutofit/>
          </a:bodyPr>
          <a:lstStyle/>
          <a:p>
            <a:r>
              <a:rPr lang="en-US" sz="2400" dirty="0"/>
              <a:t>Provide anti-poverty, homeless prevention, weatherization and energy assistance among other services.  Each organization plays a unique and important role in their community.</a:t>
            </a:r>
          </a:p>
          <a:p>
            <a:r>
              <a:rPr lang="en-US" sz="2400" dirty="0"/>
              <a:t>To find the CAA in your area, you can search </a:t>
            </a:r>
            <a:r>
              <a:rPr lang="en-US" sz="2400" dirty="0">
                <a:hlinkClick r:id="rId2"/>
              </a:rPr>
              <a:t>here</a:t>
            </a:r>
            <a:r>
              <a:rPr lang="en-US" sz="2400" dirty="0"/>
              <a:t>.</a:t>
            </a:r>
          </a:p>
        </p:txBody>
      </p:sp>
      <p:pic>
        <p:nvPicPr>
          <p:cNvPr id="5" name="Picture 4">
            <a:extLst>
              <a:ext uri="{FF2B5EF4-FFF2-40B4-BE49-F238E27FC236}">
                <a16:creationId xmlns:a16="http://schemas.microsoft.com/office/drawing/2014/main" id="{1D516920-3A8D-406E-AB89-7865B993BB5E}"/>
              </a:ext>
            </a:extLst>
          </p:cNvPr>
          <p:cNvPicPr>
            <a:picLocks noChangeAspect="1"/>
          </p:cNvPicPr>
          <p:nvPr/>
        </p:nvPicPr>
        <p:blipFill>
          <a:blip r:embed="rId3"/>
          <a:stretch>
            <a:fillRect/>
          </a:stretch>
        </p:blipFill>
        <p:spPr>
          <a:xfrm>
            <a:off x="5616850" y="1782981"/>
            <a:ext cx="5931681" cy="4611882"/>
          </a:xfrm>
          <a:prstGeom prst="rect">
            <a:avLst/>
          </a:prstGeom>
        </p:spPr>
      </p:pic>
    </p:spTree>
    <p:extLst>
      <p:ext uri="{BB962C8B-B14F-4D97-AF65-F5344CB8AC3E}">
        <p14:creationId xmlns:p14="http://schemas.microsoft.com/office/powerpoint/2010/main" val="968121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4A113-CFA3-42DC-90D2-144BBDFBA232}"/>
              </a:ext>
            </a:extLst>
          </p:cNvPr>
          <p:cNvSpPr>
            <a:spLocks noGrp="1"/>
          </p:cNvSpPr>
          <p:nvPr>
            <p:ph type="title"/>
          </p:nvPr>
        </p:nvSpPr>
        <p:spPr/>
        <p:txBody>
          <a:bodyPr/>
          <a:lstStyle/>
          <a:p>
            <a:r>
              <a:rPr lang="en-US" dirty="0"/>
              <a:t>   Continuums of Care</a:t>
            </a:r>
          </a:p>
        </p:txBody>
      </p:sp>
      <p:sp>
        <p:nvSpPr>
          <p:cNvPr id="3" name="Content Placeholder 2">
            <a:extLst>
              <a:ext uri="{FF2B5EF4-FFF2-40B4-BE49-F238E27FC236}">
                <a16:creationId xmlns:a16="http://schemas.microsoft.com/office/drawing/2014/main" id="{F2E6B031-4A10-4414-A3A0-E3D2CD756C31}"/>
              </a:ext>
            </a:extLst>
          </p:cNvPr>
          <p:cNvSpPr>
            <a:spLocks noGrp="1"/>
          </p:cNvSpPr>
          <p:nvPr>
            <p:ph idx="1"/>
          </p:nvPr>
        </p:nvSpPr>
        <p:spPr>
          <a:xfrm>
            <a:off x="1401510" y="1825625"/>
            <a:ext cx="10032192" cy="4351338"/>
          </a:xfrm>
        </p:spPr>
        <p:txBody>
          <a:bodyPr>
            <a:normAutofit/>
          </a:bodyPr>
          <a:lstStyle/>
          <a:p>
            <a:r>
              <a:rPr lang="en-US" dirty="0"/>
              <a:t>Promote community-wide commitment to end homelessness and provide funding for non-profit providers.  Responsibilities include managing Homeless Management Information Software (HMIS) and conducting the Point-in-Time Count (PIT) and Housing Inventory Count (HIC)</a:t>
            </a:r>
          </a:p>
          <a:p>
            <a:r>
              <a:rPr lang="en-US" dirty="0"/>
              <a:t>To find the </a:t>
            </a:r>
            <a:r>
              <a:rPr lang="en-US" dirty="0" err="1"/>
              <a:t>CoC</a:t>
            </a:r>
            <a:r>
              <a:rPr lang="en-US" dirty="0"/>
              <a:t> in your area, you can find their contact information </a:t>
            </a:r>
            <a:r>
              <a:rPr lang="en-US" dirty="0">
                <a:hlinkClick r:id="rId2"/>
              </a:rPr>
              <a:t>here</a:t>
            </a:r>
            <a:r>
              <a:rPr lang="en-US" dirty="0"/>
              <a:t> and you can data resources and other information at: </a:t>
            </a:r>
            <a:r>
              <a:rPr lang="en-US" dirty="0">
                <a:hlinkClick r:id="rId3"/>
              </a:rPr>
              <a:t>https://www.oregon.gov/ohcs/homelessness/Pages/index.aspx</a:t>
            </a:r>
            <a:r>
              <a:rPr lang="en-US" dirty="0"/>
              <a:t> </a:t>
            </a:r>
          </a:p>
        </p:txBody>
      </p:sp>
    </p:spTree>
    <p:extLst>
      <p:ext uri="{BB962C8B-B14F-4D97-AF65-F5344CB8AC3E}">
        <p14:creationId xmlns:p14="http://schemas.microsoft.com/office/powerpoint/2010/main" val="169217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3">
            <a:extLst>
              <a:ext uri="{FF2B5EF4-FFF2-40B4-BE49-F238E27FC236}">
                <a16:creationId xmlns:a16="http://schemas.microsoft.com/office/drawing/2014/main" id="{57D545F0-01F5-48BD-813E-97CEBF6D30DD}"/>
              </a:ext>
            </a:extLst>
          </p:cNvPr>
          <p:cNvSpPr>
            <a:spLocks noGrp="1" noChangeArrowheads="1"/>
          </p:cNvSpPr>
          <p:nvPr>
            <p:ph type="subTitle" idx="1"/>
          </p:nvPr>
        </p:nvSpPr>
        <p:spPr bwMode="auto">
          <a:xfrm>
            <a:off x="419450" y="955458"/>
            <a:ext cx="8933777"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Welcome                                                      </a:t>
            </a:r>
            <a:endParaRPr kumimoji="0" lang="en-US" altLang="en-US" sz="1100" b="0" i="0" u="none" strike="noStrike" cap="none" normalizeH="0" baseline="0" dirty="0">
              <a:ln>
                <a:noFill/>
              </a:ln>
              <a:solidFill>
                <a:schemeClr val="tx1"/>
              </a:solidFill>
              <a:effectLst/>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Ariel Nelson, League of Oregon Cities </a:t>
            </a:r>
            <a:endParaRPr kumimoji="0" lang="en-US" altLang="en-US" sz="1100" b="0" i="0" u="none" strike="noStrike" cap="none" normalizeH="0" baseline="0" dirty="0">
              <a:ln>
                <a:noFill/>
              </a:ln>
              <a:solidFill>
                <a:schemeClr val="tx1"/>
              </a:solidFill>
              <a:effectLst/>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 </a:t>
            </a:r>
            <a:endParaRPr kumimoji="0" lang="en-US" altLang="en-US" sz="1100" b="0" i="0" u="none" strike="noStrike" cap="none" normalizeH="0" baseline="0" dirty="0">
              <a:ln>
                <a:noFill/>
              </a:ln>
              <a:solidFill>
                <a:schemeClr val="tx1"/>
              </a:solidFill>
              <a:effectLst/>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Project Turnkey Update </a:t>
            </a:r>
            <a:endParaRPr kumimoji="0" lang="en-US" altLang="en-US" sz="1100" b="0" i="0" u="none" strike="noStrike" cap="none" normalizeH="0" baseline="0" dirty="0">
              <a:ln>
                <a:noFill/>
              </a:ln>
              <a:solidFill>
                <a:schemeClr val="tx1"/>
              </a:solidFill>
              <a:effectLst/>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Megan Loeb, Oregon Community Foundation </a:t>
            </a:r>
            <a:endParaRPr kumimoji="0" lang="en-US" altLang="en-US" sz="1100" b="0" i="0" u="none" strike="noStrike" cap="none" normalizeH="0" baseline="0" dirty="0">
              <a:ln>
                <a:noFill/>
              </a:ln>
              <a:solidFill>
                <a:schemeClr val="tx1"/>
              </a:solidFill>
              <a:effectLst/>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 </a:t>
            </a:r>
            <a:endParaRPr kumimoji="0" lang="en-US" altLang="en-US" sz="1100" b="0" i="0" u="none" strike="noStrike" cap="none" normalizeH="0" baseline="0" dirty="0">
              <a:ln>
                <a:noFill/>
              </a:ln>
              <a:solidFill>
                <a:schemeClr val="tx1"/>
              </a:solidFill>
              <a:effectLst/>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Legislative Update – Shelter and Homelessness Bills </a:t>
            </a:r>
            <a:endParaRPr kumimoji="0" lang="en-US" altLang="en-US" sz="1100" b="0" i="0" u="none" strike="noStrike" cap="none" normalizeH="0" baseline="0" dirty="0">
              <a:ln>
                <a:noFill/>
              </a:ln>
              <a:solidFill>
                <a:schemeClr val="tx1"/>
              </a:solidFill>
              <a:effectLst/>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Ariel Nelson, League of Oregon Cities</a:t>
            </a:r>
            <a:endParaRPr lang="en-US" altLang="en-US" sz="1800" dirty="0">
              <a:solidFill>
                <a:srgbClr val="000000"/>
              </a:solidFill>
              <a:ea typeface="Open Sans" panose="020B0606030504020204" pitchFamily="34" charset="0"/>
              <a:cs typeface="Open Sans" panose="020B0606030504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HB 2006 – Emergency shelter siting (effective May 6) </a:t>
            </a:r>
            <a:endParaRPr lang="en-US" altLang="en-US" sz="1800" dirty="0">
              <a:solidFill>
                <a:srgbClr val="000000"/>
              </a:solidFill>
              <a:ea typeface="Open Sans" panose="020B0606030504020204" pitchFamily="34" charset="0"/>
              <a:cs typeface="Open Sans" panose="020B0606030504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1"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HB 3261 – Motel conversion (effective May 12) </a:t>
            </a:r>
            <a:endParaRPr lang="en-US" altLang="en-US" sz="1800" dirty="0">
              <a:solidFill>
                <a:srgbClr val="000000"/>
              </a:solidFill>
              <a:ea typeface="Open Sans" panose="020B0606030504020204" pitchFamily="34" charset="0"/>
              <a:cs typeface="Open Sans" panose="020B0606030504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HB 3115 – Local ordinances related to homelessness and public space  </a:t>
            </a:r>
            <a:endParaRPr lang="en-US" altLang="en-US" sz="1800" dirty="0">
              <a:solidFill>
                <a:srgbClr val="000000"/>
              </a:solidFill>
              <a:ea typeface="Open Sans" panose="020B0606030504020204" pitchFamily="34" charset="0"/>
              <a:cs typeface="Open Sans" panose="020B0606030504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HB 3124 – Campsite removal notice </a:t>
            </a:r>
            <a:endParaRPr kumimoji="0" lang="en-US" altLang="en-US" sz="1100" b="0" i="0" u="none" strike="noStrike" cap="none" normalizeH="0" baseline="0" dirty="0">
              <a:ln>
                <a:noFill/>
              </a:ln>
              <a:solidFill>
                <a:schemeClr val="tx1"/>
              </a:solidFill>
              <a:effectLst/>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 </a:t>
            </a:r>
            <a:endParaRPr kumimoji="0" lang="en-US" altLang="en-US" sz="1100" b="0" i="0" u="none" strike="noStrike" cap="none" normalizeH="0" baseline="0" dirty="0">
              <a:ln>
                <a:noFill/>
              </a:ln>
              <a:solidFill>
                <a:schemeClr val="tx1"/>
              </a:solidFill>
              <a:effectLst/>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Homeless Data and Resources </a:t>
            </a:r>
            <a:endParaRPr kumimoji="0" lang="en-US" altLang="en-US" sz="1100" b="0" i="0" u="none" strike="noStrike" cap="none" normalizeH="0" baseline="0" dirty="0">
              <a:ln>
                <a:noFill/>
              </a:ln>
              <a:solidFill>
                <a:schemeClr val="tx1"/>
              </a:solidFill>
              <a:effectLst/>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Connor McDonnell, Oregon Housing and Community Services </a:t>
            </a:r>
            <a:endParaRPr kumimoji="0" lang="en-US" altLang="en-US" sz="1100" b="0" i="0" u="none" strike="noStrike" cap="none" normalizeH="0" baseline="0" dirty="0">
              <a:ln>
                <a:noFill/>
              </a:ln>
              <a:solidFill>
                <a:schemeClr val="tx1"/>
              </a:solidFill>
              <a:effectLst/>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 </a:t>
            </a:r>
            <a:endParaRPr kumimoji="0" lang="en-US" altLang="en-US" sz="1100" b="0" i="0" u="none" strike="noStrike" cap="none" normalizeH="0" baseline="0" dirty="0">
              <a:ln>
                <a:noFill/>
              </a:ln>
              <a:solidFill>
                <a:schemeClr val="tx1"/>
              </a:solidFill>
              <a:effectLst/>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Future LOC Programming on Housing and Homelessness – Discussion </a:t>
            </a:r>
            <a:endParaRPr kumimoji="0" lang="en-US" altLang="en-US" sz="1100" b="0" i="0" u="none" strike="noStrike" cap="none" normalizeH="0" baseline="0" dirty="0">
              <a:ln>
                <a:noFill/>
              </a:ln>
              <a:solidFill>
                <a:schemeClr val="tx1"/>
              </a:solidFill>
              <a:effectLst/>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ea typeface="Open Sans" panose="020B0606030504020204" pitchFamily="34" charset="0"/>
                <a:cs typeface="Open Sans" panose="020B0606030504020204" pitchFamily="34" charset="0"/>
              </a:rPr>
              <a:t>Ariel Nelson, League of Oregon Cities </a:t>
            </a:r>
            <a:endParaRPr kumimoji="0" lang="en-US" altLang="en-US" sz="3200" b="0" i="0" u="none" strike="noStrike" cap="none" normalizeH="0" baseline="0" dirty="0">
              <a:ln>
                <a:noFill/>
              </a:ln>
              <a:solidFill>
                <a:schemeClr val="tx1"/>
              </a:solidFill>
              <a:effectLst/>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A61E4810-1CE7-48E5-8A08-3422CC43D910}"/>
              </a:ext>
            </a:extLst>
          </p:cNvPr>
          <p:cNvSpPr txBox="1"/>
          <p:nvPr/>
        </p:nvSpPr>
        <p:spPr>
          <a:xfrm>
            <a:off x="419450" y="243281"/>
            <a:ext cx="11107023" cy="738664"/>
          </a:xfrm>
          <a:prstGeom prst="rect">
            <a:avLst/>
          </a:prstGeom>
          <a:noFill/>
        </p:spPr>
        <p:txBody>
          <a:bodyPr wrap="square" rtlCol="0">
            <a:spAutoFit/>
          </a:bodyPr>
          <a:lstStyle/>
          <a:p>
            <a:pPr algn="just"/>
            <a:r>
              <a:rPr lang="en-US" sz="2400" b="1" dirty="0">
                <a:latin typeface="Open Sans" panose="020B0606030504020204" pitchFamily="34" charset="0"/>
                <a:ea typeface="Open Sans" panose="020B0606030504020204" pitchFamily="34" charset="0"/>
                <a:cs typeface="Open Sans" panose="020B0606030504020204" pitchFamily="34" charset="0"/>
              </a:rPr>
              <a:t>LOC Shelter and Homelessness Webinar</a:t>
            </a:r>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n-US" sz="1600" dirty="0">
                <a:latin typeface="Open Sans" panose="020B0606030504020204" pitchFamily="34" charset="0"/>
                <a:ea typeface="Open Sans" panose="020B0606030504020204" pitchFamily="34" charset="0"/>
                <a:cs typeface="Open Sans" panose="020B0606030504020204" pitchFamily="34" charset="0"/>
              </a:rPr>
              <a:t>Friday, May 21, 2021</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r"/>
            <a:r>
              <a:rPr lang="en-US" dirty="0"/>
              <a:t>										     </a:t>
            </a:r>
            <a:r>
              <a:rPr lang="en-US" sz="1600" dirty="0"/>
              <a:t>1:00 – 2:30 p.m.</a:t>
            </a:r>
            <a:endParaRPr lang="en-US" dirty="0"/>
          </a:p>
        </p:txBody>
      </p:sp>
    </p:spTree>
    <p:extLst>
      <p:ext uri="{BB962C8B-B14F-4D97-AF65-F5344CB8AC3E}">
        <p14:creationId xmlns:p14="http://schemas.microsoft.com/office/powerpoint/2010/main" val="1984322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DECD-4719-4F5F-A54C-4A224DE08826}"/>
              </a:ext>
            </a:extLst>
          </p:cNvPr>
          <p:cNvSpPr>
            <a:spLocks noGrp="1"/>
          </p:cNvSpPr>
          <p:nvPr>
            <p:ph type="title"/>
          </p:nvPr>
        </p:nvSpPr>
        <p:spPr>
          <a:xfrm>
            <a:off x="0" y="347471"/>
            <a:ext cx="12192000" cy="1801367"/>
          </a:xfrm>
        </p:spPr>
        <p:txBody>
          <a:bodyPr>
            <a:normAutofit/>
          </a:bodyPr>
          <a:lstStyle/>
          <a:p>
            <a:r>
              <a:rPr lang="en-US" dirty="0">
                <a:solidFill>
                  <a:schemeClr val="bg1"/>
                </a:solidFill>
              </a:rPr>
              <a:t>   </a:t>
            </a:r>
            <a:r>
              <a:rPr lang="en-US" dirty="0"/>
              <a:t>Housing Authorities of Oregon</a:t>
            </a:r>
            <a:endParaRPr lang="en-US" dirty="0">
              <a:solidFill>
                <a:schemeClr val="bg1"/>
              </a:solidFill>
            </a:endParaRPr>
          </a:p>
        </p:txBody>
      </p:sp>
      <p:pic>
        <p:nvPicPr>
          <p:cNvPr id="5" name="Picture 4">
            <a:extLst>
              <a:ext uri="{FF2B5EF4-FFF2-40B4-BE49-F238E27FC236}">
                <a16:creationId xmlns:a16="http://schemas.microsoft.com/office/drawing/2014/main" id="{97B5256E-452C-4758-BC07-1759F474D611}"/>
              </a:ext>
            </a:extLst>
          </p:cNvPr>
          <p:cNvPicPr>
            <a:picLocks noChangeAspect="1"/>
          </p:cNvPicPr>
          <p:nvPr/>
        </p:nvPicPr>
        <p:blipFill rotWithShape="1">
          <a:blip r:embed="rId2"/>
          <a:srcRect l="4816" r="7439" b="1"/>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C603FE03-D5C2-4739-B4E0-53EAB8EEDF3C}"/>
              </a:ext>
            </a:extLst>
          </p:cNvPr>
          <p:cNvSpPr>
            <a:spLocks noGrp="1"/>
          </p:cNvSpPr>
          <p:nvPr>
            <p:ph idx="1"/>
          </p:nvPr>
        </p:nvSpPr>
        <p:spPr>
          <a:xfrm>
            <a:off x="7077456" y="2148839"/>
            <a:ext cx="4853989" cy="4028124"/>
          </a:xfrm>
        </p:spPr>
        <p:txBody>
          <a:bodyPr anchor="ctr">
            <a:normAutofit/>
          </a:bodyPr>
          <a:lstStyle/>
          <a:p>
            <a:pPr lvl="1"/>
            <a:endParaRPr lang="en-US" sz="2200" dirty="0"/>
          </a:p>
          <a:p>
            <a:pPr lvl="1"/>
            <a:r>
              <a:rPr lang="en-US" sz="2200" dirty="0">
                <a:hlinkClick r:id="rId3"/>
              </a:rPr>
              <a:t>These</a:t>
            </a:r>
            <a:r>
              <a:rPr lang="en-US" sz="2200" dirty="0"/>
              <a:t> are generally by County or a group of Counties- they provide federal rental assistance programs, have relationships with landlords, and often own / manage affordable housing </a:t>
            </a:r>
          </a:p>
          <a:p>
            <a:pPr lvl="1"/>
            <a:endParaRPr lang="en-US" sz="2200" dirty="0"/>
          </a:p>
          <a:p>
            <a:pPr lvl="1"/>
            <a:endParaRPr lang="en-US" sz="2200" dirty="0"/>
          </a:p>
        </p:txBody>
      </p:sp>
    </p:spTree>
    <p:extLst>
      <p:ext uri="{BB962C8B-B14F-4D97-AF65-F5344CB8AC3E}">
        <p14:creationId xmlns:p14="http://schemas.microsoft.com/office/powerpoint/2010/main" val="3608680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57A8-EF08-4EBE-84A2-6C934ABB18DC}"/>
              </a:ext>
            </a:extLst>
          </p:cNvPr>
          <p:cNvSpPr>
            <a:spLocks noGrp="1"/>
          </p:cNvSpPr>
          <p:nvPr>
            <p:ph type="title"/>
          </p:nvPr>
        </p:nvSpPr>
        <p:spPr>
          <a:xfrm>
            <a:off x="0" y="1"/>
            <a:ext cx="12192000" cy="1371599"/>
          </a:xfrm>
        </p:spPr>
        <p:txBody>
          <a:bodyPr/>
          <a:lstStyle/>
          <a:p>
            <a:r>
              <a:rPr lang="en-US" dirty="0"/>
              <a:t> Data Demonstrating the Need</a:t>
            </a:r>
          </a:p>
        </p:txBody>
      </p:sp>
      <p:sp>
        <p:nvSpPr>
          <p:cNvPr id="8" name="TextBox 7">
            <a:extLst>
              <a:ext uri="{FF2B5EF4-FFF2-40B4-BE49-F238E27FC236}">
                <a16:creationId xmlns:a16="http://schemas.microsoft.com/office/drawing/2014/main" id="{C72B1D25-6CD9-4CC8-9453-218D465EDEF2}"/>
              </a:ext>
            </a:extLst>
          </p:cNvPr>
          <p:cNvSpPr txBox="1"/>
          <p:nvPr/>
        </p:nvSpPr>
        <p:spPr>
          <a:xfrm>
            <a:off x="379771" y="1505396"/>
            <a:ext cx="11477932" cy="3293209"/>
          </a:xfrm>
          <a:prstGeom prst="rect">
            <a:avLst/>
          </a:prstGeom>
          <a:noFill/>
        </p:spPr>
        <p:txBody>
          <a:bodyPr wrap="square">
            <a:spAutoFit/>
          </a:bodyPr>
          <a:lstStyle/>
          <a:p>
            <a:pPr marL="457200" indent="-457200">
              <a:buFont typeface="Arial" panose="020B0604020202020204" pitchFamily="34" charset="0"/>
              <a:buChar char="•"/>
            </a:pPr>
            <a:r>
              <a:rPr lang="en-US" sz="2800" dirty="0"/>
              <a:t>Point-in-Time Count &amp; Housing Inventory Count: </a:t>
            </a:r>
          </a:p>
          <a:p>
            <a:pPr marL="914400" lvl="1" indent="-457200">
              <a:buFont typeface="Arial" panose="020B0604020202020204" pitchFamily="34" charset="0"/>
              <a:buChar char="•"/>
            </a:pPr>
            <a:r>
              <a:rPr lang="en-US" sz="2800" dirty="0"/>
              <a:t>By Oregon County </a:t>
            </a:r>
            <a:r>
              <a:rPr lang="en-US" sz="2000" dirty="0">
                <a:hlinkClick r:id="rId2"/>
              </a:rPr>
              <a:t>https://public.tableau.com/profile/oregon.housing.and.community.services#!/vizhome/2019Point-in-TimeDashboard/Story1</a:t>
            </a:r>
            <a:r>
              <a:rPr lang="en-US" sz="2000" dirty="0"/>
              <a:t> </a:t>
            </a:r>
          </a:p>
          <a:p>
            <a:pPr marL="914400" lvl="1" indent="-457200">
              <a:buFont typeface="Arial" panose="020B0604020202020204" pitchFamily="34" charset="0"/>
              <a:buChar char="•"/>
            </a:pPr>
            <a:r>
              <a:rPr lang="en-US" sz="2800" dirty="0"/>
              <a:t>By Continuum of Care </a:t>
            </a:r>
            <a:r>
              <a:rPr lang="en-US" sz="2000" dirty="0">
                <a:hlinkClick r:id="rId3"/>
              </a:rPr>
              <a:t>https://www.hudexchange.info/programs/hdx/pit-hic/data-reports/</a:t>
            </a:r>
            <a:r>
              <a:rPr lang="en-US" sz="2000" dirty="0"/>
              <a:t> </a:t>
            </a:r>
          </a:p>
          <a:p>
            <a:pPr marL="457200" indent="-457200">
              <a:buFont typeface="Arial" panose="020B0604020202020204" pitchFamily="34" charset="0"/>
              <a:buChar char="•"/>
            </a:pPr>
            <a:r>
              <a:rPr lang="en-US" sz="2800" dirty="0"/>
              <a:t>Homeless Children from Oregon Department of Education: </a:t>
            </a:r>
            <a:r>
              <a:rPr lang="en-US" dirty="0">
                <a:hlinkClick r:id="rId4"/>
              </a:rPr>
              <a:t>https://www.oregon.gov/ode/schools-and-districts/grants/esea/mckinney-vento/pages/default.aspx</a:t>
            </a:r>
            <a:r>
              <a:rPr lang="en-US" dirty="0"/>
              <a:t> </a:t>
            </a:r>
            <a:endParaRPr lang="en-US" sz="3200" dirty="0"/>
          </a:p>
        </p:txBody>
      </p:sp>
    </p:spTree>
    <p:extLst>
      <p:ext uri="{BB962C8B-B14F-4D97-AF65-F5344CB8AC3E}">
        <p14:creationId xmlns:p14="http://schemas.microsoft.com/office/powerpoint/2010/main" val="2882115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57A8-EF08-4EBE-84A2-6C934ABB18DC}"/>
              </a:ext>
            </a:extLst>
          </p:cNvPr>
          <p:cNvSpPr>
            <a:spLocks noGrp="1"/>
          </p:cNvSpPr>
          <p:nvPr>
            <p:ph type="title"/>
          </p:nvPr>
        </p:nvSpPr>
        <p:spPr>
          <a:xfrm>
            <a:off x="0" y="1"/>
            <a:ext cx="12192000" cy="1371599"/>
          </a:xfrm>
        </p:spPr>
        <p:txBody>
          <a:bodyPr/>
          <a:lstStyle/>
          <a:p>
            <a:r>
              <a:rPr lang="en-US" dirty="0"/>
              <a:t> Data Demonstrating the Need</a:t>
            </a:r>
          </a:p>
        </p:txBody>
      </p:sp>
      <p:sp>
        <p:nvSpPr>
          <p:cNvPr id="8" name="TextBox 7">
            <a:extLst>
              <a:ext uri="{FF2B5EF4-FFF2-40B4-BE49-F238E27FC236}">
                <a16:creationId xmlns:a16="http://schemas.microsoft.com/office/drawing/2014/main" id="{C72B1D25-6CD9-4CC8-9453-218D465EDEF2}"/>
              </a:ext>
            </a:extLst>
          </p:cNvPr>
          <p:cNvSpPr txBox="1"/>
          <p:nvPr/>
        </p:nvSpPr>
        <p:spPr>
          <a:xfrm>
            <a:off x="379771" y="1505396"/>
            <a:ext cx="11477932" cy="3416320"/>
          </a:xfrm>
          <a:prstGeom prst="rect">
            <a:avLst/>
          </a:prstGeom>
          <a:noFill/>
        </p:spPr>
        <p:txBody>
          <a:bodyPr wrap="square">
            <a:spAutoFit/>
          </a:bodyPr>
          <a:lstStyle/>
          <a:p>
            <a:pPr marL="457200" indent="-457200">
              <a:buFont typeface="Arial" panose="020B0604020202020204" pitchFamily="34" charset="0"/>
              <a:buChar char="•"/>
            </a:pPr>
            <a:r>
              <a:rPr lang="en-US" sz="2800" dirty="0"/>
              <a:t>Homelessness Research &amp; Action Collaborative at Portland State University: </a:t>
            </a:r>
            <a:r>
              <a:rPr lang="en-US" sz="2400" dirty="0">
                <a:hlinkClick r:id="rId2"/>
              </a:rPr>
              <a:t>https://www.pdx.edu/homelessness/research-1</a:t>
            </a:r>
            <a:r>
              <a:rPr lang="en-US" sz="2400" dirty="0"/>
              <a:t> </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800" dirty="0"/>
              <a:t>Oregon Statewide Homeless Youth Needs Assessment &amp; System Modeling:</a:t>
            </a:r>
          </a:p>
          <a:p>
            <a:r>
              <a:rPr lang="en-US" sz="2400" dirty="0">
                <a:hlinkClick r:id="rId3"/>
              </a:rPr>
              <a:t>https://www.oregon.gov/dhs/CHILDREN/Homeless-Youth/Pages/Oregon-Statewide-Homeless-Youth-Needs-Assessment.aspx</a:t>
            </a:r>
            <a:r>
              <a:rPr lang="en-US" sz="2400" dirty="0"/>
              <a:t> </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658350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3">
                <a:lumMod val="20000"/>
                <a:lumOff val="80000"/>
              </a:schemeClr>
            </a:solidFill>
          </a:ln>
        </p:spPr>
        <p:txBody>
          <a:bodyPr/>
          <a:lstStyle/>
          <a:p>
            <a:r>
              <a:rPr lang="en-US" dirty="0"/>
              <a:t>Shelter as Infrastructure</a:t>
            </a:r>
          </a:p>
        </p:txBody>
      </p:sp>
      <p:sp>
        <p:nvSpPr>
          <p:cNvPr id="3" name="Content Placeholder 2"/>
          <p:cNvSpPr>
            <a:spLocks noGrp="1"/>
          </p:cNvSpPr>
          <p:nvPr>
            <p:ph idx="1"/>
          </p:nvPr>
        </p:nvSpPr>
        <p:spPr>
          <a:xfrm>
            <a:off x="1445740" y="1825624"/>
            <a:ext cx="10219038" cy="4698743"/>
          </a:xfrm>
        </p:spPr>
        <p:txBody>
          <a:bodyPr>
            <a:normAutofit/>
          </a:bodyPr>
          <a:lstStyle/>
          <a:p>
            <a:r>
              <a:rPr lang="en-US" dirty="0"/>
              <a:t>64.17% of all people experiencing homelessness live in unsheltered conditions </a:t>
            </a:r>
          </a:p>
          <a:p>
            <a:r>
              <a:rPr lang="en-US" dirty="0"/>
              <a:t>In 2018 Oregon was one of four states where more people are unsheltered than living in non-permanent locations</a:t>
            </a:r>
          </a:p>
          <a:p>
            <a:r>
              <a:rPr lang="en-US" dirty="0">
                <a:hlinkClick r:id="rId3"/>
              </a:rPr>
              <a:t>2019 Oregon Statewide Shelter Study </a:t>
            </a:r>
            <a:r>
              <a:rPr lang="en-US" dirty="0"/>
              <a:t>identified a need of 5,814  additional shelter beds to provide relief to Oregonians (currently 4,174 permanent shelter beds)</a:t>
            </a:r>
          </a:p>
          <a:p>
            <a:r>
              <a:rPr lang="en-US" dirty="0"/>
              <a:t>Identified need to build capacity of communities to address the issues in their community and need for soft and capital resources</a:t>
            </a:r>
          </a:p>
          <a:p>
            <a:pPr marL="0" indent="0">
              <a:buNone/>
            </a:pPr>
            <a:endParaRPr lang="en-US" dirty="0">
              <a:solidFill>
                <a:srgbClr val="FF0000"/>
              </a:solidFill>
            </a:endParaRPr>
          </a:p>
        </p:txBody>
      </p:sp>
    </p:spTree>
    <p:extLst>
      <p:ext uri="{BB962C8B-B14F-4D97-AF65-F5344CB8AC3E}">
        <p14:creationId xmlns:p14="http://schemas.microsoft.com/office/powerpoint/2010/main" val="556160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Point-In-Time Count</a:t>
            </a:r>
          </a:p>
        </p:txBody>
      </p:sp>
      <p:pic>
        <p:nvPicPr>
          <p:cNvPr id="10" name="Picture 9"/>
          <p:cNvPicPr>
            <a:picLocks noChangeAspect="1"/>
          </p:cNvPicPr>
          <p:nvPr/>
        </p:nvPicPr>
        <p:blipFill>
          <a:blip r:embed="rId3"/>
          <a:stretch>
            <a:fillRect/>
          </a:stretch>
        </p:blipFill>
        <p:spPr>
          <a:xfrm>
            <a:off x="1656522" y="1711142"/>
            <a:ext cx="10482470" cy="4881818"/>
          </a:xfrm>
          <a:prstGeom prst="rect">
            <a:avLst/>
          </a:prstGeom>
        </p:spPr>
      </p:pic>
    </p:spTree>
    <p:extLst>
      <p:ext uri="{BB962C8B-B14F-4D97-AF65-F5344CB8AC3E}">
        <p14:creationId xmlns:p14="http://schemas.microsoft.com/office/powerpoint/2010/main" val="3936664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Point-In-Time Count</a:t>
            </a:r>
          </a:p>
        </p:txBody>
      </p:sp>
      <p:sp>
        <p:nvSpPr>
          <p:cNvPr id="3" name="Content Placeholder 2"/>
          <p:cNvSpPr>
            <a:spLocks noGrp="1"/>
          </p:cNvSpPr>
          <p:nvPr>
            <p:ph idx="1"/>
          </p:nvPr>
        </p:nvSpPr>
        <p:spPr>
          <a:xfrm>
            <a:off x="1072978" y="1690689"/>
            <a:ext cx="10515600" cy="5167311"/>
          </a:xfrm>
        </p:spPr>
        <p:txBody>
          <a:bodyPr>
            <a:normAutofit/>
          </a:bodyPr>
          <a:lstStyle/>
          <a:p>
            <a:r>
              <a:rPr lang="en-US" sz="2700" dirty="0"/>
              <a:t>25% of people experiencing homelessness are in the Portland Metro</a:t>
            </a:r>
          </a:p>
          <a:p>
            <a:r>
              <a:rPr lang="en-US" sz="2700" dirty="0"/>
              <a:t>Between 2015 and 2019, the estimated number of people experiencing homelessness across the state has increased 19%</a:t>
            </a:r>
          </a:p>
          <a:p>
            <a:r>
              <a:rPr lang="en-US" sz="2700" dirty="0"/>
              <a:t>People of color are overrepresented in the number of people experiencing homelessness</a:t>
            </a:r>
          </a:p>
          <a:p>
            <a:pPr lvl="1"/>
            <a:r>
              <a:rPr lang="en-US" sz="2000" dirty="0"/>
              <a:t>Black/African Americans make up of 1.9% of Oregon, but represent 6% of people experiencing homelessness</a:t>
            </a:r>
          </a:p>
          <a:p>
            <a:pPr lvl="1"/>
            <a:r>
              <a:rPr lang="en-US" sz="2000" dirty="0"/>
              <a:t>Native Americans make up of 2% of Oregon, but represent 5% of people experiencing homelessness</a:t>
            </a:r>
          </a:p>
        </p:txBody>
      </p:sp>
    </p:spTree>
    <p:extLst>
      <p:ext uri="{BB962C8B-B14F-4D97-AF65-F5344CB8AC3E}">
        <p14:creationId xmlns:p14="http://schemas.microsoft.com/office/powerpoint/2010/main" val="814294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1825625"/>
            <a:ext cx="11190514" cy="4351338"/>
          </a:xfrm>
        </p:spPr>
        <p:txBody>
          <a:bodyPr>
            <a:normAutofit/>
          </a:bodyPr>
          <a:lstStyle/>
          <a:p>
            <a:pPr>
              <a:defRPr/>
            </a:pPr>
            <a:r>
              <a:rPr lang="en-US" sz="2600" dirty="0">
                <a:solidFill>
                  <a:prstClr val="black"/>
                </a:solidFill>
                <a:sym typeface="Wingdings" panose="05000000000000000000" pitchFamily="2" charset="2"/>
              </a:rPr>
              <a:t>Working towards ending homelessness in Oregon</a:t>
            </a:r>
          </a:p>
          <a:p>
            <a:pPr>
              <a:defRPr/>
            </a:pPr>
            <a:r>
              <a:rPr lang="en-US" sz="2600" dirty="0"/>
              <a:t>Shelters need a back door, and that back door needs to exit people to housing</a:t>
            </a:r>
          </a:p>
        </p:txBody>
      </p:sp>
      <p:sp>
        <p:nvSpPr>
          <p:cNvPr id="8" name="Content Placeholder 6"/>
          <p:cNvSpPr txBox="1">
            <a:spLocks/>
          </p:cNvSpPr>
          <p:nvPr/>
        </p:nvSpPr>
        <p:spPr>
          <a:xfrm>
            <a:off x="838200" y="3315507"/>
            <a:ext cx="5061558" cy="3405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Permanent Supportive Housing</a:t>
            </a:r>
          </a:p>
          <a:p>
            <a:pPr>
              <a:spcAft>
                <a:spcPts val="600"/>
              </a:spcAft>
            </a:pPr>
            <a:r>
              <a:rPr lang="en-US" dirty="0"/>
              <a:t>Affordable Rental Housing</a:t>
            </a:r>
          </a:p>
          <a:p>
            <a:pPr lvl="2">
              <a:spcAft>
                <a:spcPts val="600"/>
              </a:spcAft>
            </a:pPr>
            <a:r>
              <a:rPr lang="en-US" dirty="0"/>
              <a:t>$150M for the Local Innovation and Fast Track (LIFT) Housing Program in 2019</a:t>
            </a:r>
          </a:p>
          <a:p>
            <a:pPr lvl="2">
              <a:spcAft>
                <a:spcPts val="600"/>
              </a:spcAft>
            </a:pPr>
            <a:r>
              <a:rPr lang="en-US" dirty="0"/>
              <a:t>$25M for preservation of existing affordable housing in 2019</a:t>
            </a:r>
          </a:p>
        </p:txBody>
      </p:sp>
      <p:pic>
        <p:nvPicPr>
          <p:cNvPr id="1026" name="Picture 2" descr="Affordable Rental H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31299"/>
            <a:ext cx="5543836" cy="265363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6"/>
          <p:cNvSpPr txBox="1">
            <a:spLocks/>
          </p:cNvSpPr>
          <p:nvPr/>
        </p:nvSpPr>
        <p:spPr>
          <a:xfrm>
            <a:off x="0" y="0"/>
            <a:ext cx="12192000" cy="1690688"/>
          </a:xfrm>
          <a:prstGeom prst="rect">
            <a:avLst/>
          </a:prstGeom>
          <a:solidFill>
            <a:schemeClr val="bg1">
              <a:lumMod val="65000"/>
            </a:schemeClr>
          </a:solidFill>
          <a:ln>
            <a:solidFill>
              <a:schemeClr val="bg1">
                <a:lumMod val="6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Every Front Door Needs a Back Door</a:t>
            </a:r>
          </a:p>
        </p:txBody>
      </p:sp>
    </p:spTree>
    <p:extLst>
      <p:ext uri="{BB962C8B-B14F-4D97-AF65-F5344CB8AC3E}">
        <p14:creationId xmlns:p14="http://schemas.microsoft.com/office/powerpoint/2010/main" val="803029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Permanent Supportive Housing</a:t>
            </a:r>
          </a:p>
        </p:txBody>
      </p:sp>
      <p:sp>
        <p:nvSpPr>
          <p:cNvPr id="5" name="Content Placeholder 2"/>
          <p:cNvSpPr>
            <a:spLocks noGrp="1"/>
          </p:cNvSpPr>
          <p:nvPr/>
        </p:nvSpPr>
        <p:spPr>
          <a:xfrm>
            <a:off x="352088" y="1788440"/>
            <a:ext cx="4765601" cy="43173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spcAft>
                <a:spcPts val="600"/>
              </a:spcAft>
              <a:buNone/>
            </a:pPr>
            <a:r>
              <a:rPr lang="en-US" sz="2400" dirty="0"/>
              <a:t>PSH is a proven effective, evidenced-based best practice that combines affordable housing with supports and services to more effectively serve the most vulnerable populations, including people who are or are at risk of homelessness or institutionalization. </a:t>
            </a:r>
            <a:endParaRPr lang="en-US" sz="2400" dirty="0">
              <a:latin typeface="Calibri Light" panose="020F0302020204030204" pitchFamily="34" charset="0"/>
            </a:endParaRPr>
          </a:p>
          <a:p>
            <a:pPr marL="0" lvl="0" indent="0">
              <a:buNone/>
            </a:pPr>
            <a:endParaRPr lang="en-US" sz="2000" b="1"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14601" t="6055" r="16792" b="5542"/>
          <a:stretch>
            <a:fillRect/>
          </a:stretch>
        </p:blipFill>
        <p:spPr bwMode="auto">
          <a:xfrm>
            <a:off x="5379260" y="1786553"/>
            <a:ext cx="4525361" cy="460875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3308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0FA01-28CA-42AE-998B-D97DC5FD235A}"/>
              </a:ext>
            </a:extLst>
          </p:cNvPr>
          <p:cNvSpPr>
            <a:spLocks noGrp="1"/>
          </p:cNvSpPr>
          <p:nvPr>
            <p:ph type="title"/>
          </p:nvPr>
        </p:nvSpPr>
        <p:spPr>
          <a:xfrm>
            <a:off x="0" y="-267571"/>
            <a:ext cx="12192000" cy="1773007"/>
          </a:xfrm>
        </p:spPr>
        <p:txBody>
          <a:bodyPr>
            <a:normAutofit/>
          </a:bodyPr>
          <a:lstStyle/>
          <a:p>
            <a:r>
              <a:rPr lang="en-US" sz="3600" dirty="0"/>
              <a:t>Statewide Need</a:t>
            </a:r>
          </a:p>
        </p:txBody>
      </p:sp>
      <p:pic>
        <p:nvPicPr>
          <p:cNvPr id="4" name="Content Placeholder 3">
            <a:extLst>
              <a:ext uri="{FF2B5EF4-FFF2-40B4-BE49-F238E27FC236}">
                <a16:creationId xmlns:a16="http://schemas.microsoft.com/office/drawing/2014/main" id="{8117E55B-13C3-4633-AC83-F875EABE7FF9}"/>
              </a:ext>
            </a:extLst>
          </p:cNvPr>
          <p:cNvPicPr>
            <a:picLocks noGrp="1" noChangeAspect="1"/>
          </p:cNvPicPr>
          <p:nvPr>
            <p:ph idx="1"/>
          </p:nvPr>
        </p:nvPicPr>
        <p:blipFill rotWithShape="1">
          <a:blip r:embed="rId3"/>
          <a:srcRect l="70732" t="16655" r="13203" b="42678"/>
          <a:stretch/>
        </p:blipFill>
        <p:spPr>
          <a:xfrm>
            <a:off x="6936970" y="2045776"/>
            <a:ext cx="5255030" cy="4772918"/>
          </a:xfrm>
          <a:prstGeom prst="rect">
            <a:avLst/>
          </a:prstGeom>
        </p:spPr>
      </p:pic>
      <p:pic>
        <p:nvPicPr>
          <p:cNvPr id="5" name="Picture 4">
            <a:extLst>
              <a:ext uri="{FF2B5EF4-FFF2-40B4-BE49-F238E27FC236}">
                <a16:creationId xmlns:a16="http://schemas.microsoft.com/office/drawing/2014/main" id="{8E0E3D3A-165E-46CF-8EA7-2666F3CB50F0}"/>
              </a:ext>
            </a:extLst>
          </p:cNvPr>
          <p:cNvPicPr>
            <a:picLocks noChangeAspect="1"/>
          </p:cNvPicPr>
          <p:nvPr/>
        </p:nvPicPr>
        <p:blipFill rotWithShape="1">
          <a:blip r:embed="rId4"/>
          <a:srcRect l="68136" t="10262" r="10381" b="46546"/>
          <a:stretch/>
        </p:blipFill>
        <p:spPr>
          <a:xfrm>
            <a:off x="134342" y="2608403"/>
            <a:ext cx="5961658" cy="4249597"/>
          </a:xfrm>
          <a:prstGeom prst="rect">
            <a:avLst/>
          </a:prstGeom>
        </p:spPr>
      </p:pic>
      <p:sp>
        <p:nvSpPr>
          <p:cNvPr id="6" name="Content Placeholder 2">
            <a:extLst>
              <a:ext uri="{FF2B5EF4-FFF2-40B4-BE49-F238E27FC236}">
                <a16:creationId xmlns:a16="http://schemas.microsoft.com/office/drawing/2014/main" id="{B8316707-02B3-4069-B59F-3C08180C8F64}"/>
              </a:ext>
            </a:extLst>
          </p:cNvPr>
          <p:cNvSpPr txBox="1">
            <a:spLocks/>
          </p:cNvSpPr>
          <p:nvPr/>
        </p:nvSpPr>
        <p:spPr>
          <a:xfrm>
            <a:off x="134342" y="1645971"/>
            <a:ext cx="10515600" cy="6049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Oregon is in a Housing Crisis…</a:t>
            </a:r>
          </a:p>
        </p:txBody>
      </p:sp>
    </p:spTree>
    <p:extLst>
      <p:ext uri="{BB962C8B-B14F-4D97-AF65-F5344CB8AC3E}">
        <p14:creationId xmlns:p14="http://schemas.microsoft.com/office/powerpoint/2010/main" val="2319364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9E5DA5-0031-4650-A257-E47CE7744B9D}"/>
              </a:ext>
            </a:extLst>
          </p:cNvPr>
          <p:cNvSpPr txBox="1">
            <a:spLocks/>
          </p:cNvSpPr>
          <p:nvPr/>
        </p:nvSpPr>
        <p:spPr>
          <a:xfrm>
            <a:off x="0" y="1"/>
            <a:ext cx="990600" cy="1690688"/>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2" name="Title 1">
            <a:extLst>
              <a:ext uri="{FF2B5EF4-FFF2-40B4-BE49-F238E27FC236}">
                <a16:creationId xmlns:a16="http://schemas.microsoft.com/office/drawing/2014/main" id="{A98BDECD-4719-4F5F-A54C-4A224DE08826}"/>
              </a:ext>
            </a:extLst>
          </p:cNvPr>
          <p:cNvSpPr>
            <a:spLocks noGrp="1"/>
          </p:cNvSpPr>
          <p:nvPr>
            <p:ph type="title"/>
          </p:nvPr>
        </p:nvSpPr>
        <p:spPr>
          <a:xfrm>
            <a:off x="619125" y="1"/>
            <a:ext cx="11572874" cy="1690688"/>
          </a:xfrm>
        </p:spPr>
        <p:txBody>
          <a:bodyPr>
            <a:normAutofit/>
          </a:bodyPr>
          <a:lstStyle/>
          <a:p>
            <a:r>
              <a:rPr lang="en-US" dirty="0"/>
              <a:t>COVID-19 Eviction Moratorium, Renter Protections and Rental Assistance</a:t>
            </a:r>
          </a:p>
        </p:txBody>
      </p:sp>
      <p:sp>
        <p:nvSpPr>
          <p:cNvPr id="3" name="Content Placeholder 2">
            <a:extLst>
              <a:ext uri="{FF2B5EF4-FFF2-40B4-BE49-F238E27FC236}">
                <a16:creationId xmlns:a16="http://schemas.microsoft.com/office/drawing/2014/main" id="{C603FE03-D5C2-4739-B4E0-53EAB8EEDF3C}"/>
              </a:ext>
            </a:extLst>
          </p:cNvPr>
          <p:cNvSpPr>
            <a:spLocks noGrp="1"/>
          </p:cNvSpPr>
          <p:nvPr>
            <p:ph idx="1"/>
          </p:nvPr>
        </p:nvSpPr>
        <p:spPr>
          <a:xfrm>
            <a:off x="1698170" y="1825625"/>
            <a:ext cx="9655629" cy="4927600"/>
          </a:xfrm>
        </p:spPr>
        <p:txBody>
          <a:bodyPr>
            <a:normAutofit/>
          </a:bodyPr>
          <a:lstStyle/>
          <a:p>
            <a:pPr lvl="1"/>
            <a:r>
              <a:rPr lang="en-US" dirty="0"/>
              <a:t>The statewide eviction moratorium (HB 4401) will last until </a:t>
            </a:r>
            <a:r>
              <a:rPr lang="en-US" b="1" dirty="0"/>
              <a:t>June 30, 2021</a:t>
            </a:r>
            <a:r>
              <a:rPr lang="en-US" dirty="0"/>
              <a:t>.  This means that, with limited exceptions, landlords cannot evict renters for nonpayment or without cause until July of 2021.  </a:t>
            </a:r>
          </a:p>
          <a:p>
            <a:pPr lvl="1"/>
            <a:r>
              <a:rPr lang="en-US" b="1" i="0" dirty="0">
                <a:solidFill>
                  <a:srgbClr val="333333"/>
                </a:solidFill>
                <a:effectLst/>
              </a:rPr>
              <a:t>Renters must sign and return a form to their landlord</a:t>
            </a:r>
            <a:r>
              <a:rPr lang="en-US" b="0" i="0" dirty="0">
                <a:solidFill>
                  <a:srgbClr val="333333"/>
                </a:solidFill>
                <a:effectLst/>
              </a:rPr>
              <a:t> if they can’t afford their rent. This form is available from the</a:t>
            </a:r>
            <a:r>
              <a:rPr lang="en-US" b="0" i="0" u="none" strike="noStrike" dirty="0">
                <a:solidFill>
                  <a:srgbClr val="3344DD"/>
                </a:solidFill>
                <a:effectLst/>
                <a:hlinkClick r:id="rId2" tooltip="Link: https://www.courts.oregon.gov/forms/Pages/landlord-tenant.aspx"/>
              </a:rPr>
              <a:t> Oregon Judicial Branch</a:t>
            </a:r>
            <a:r>
              <a:rPr lang="en-US" b="0" i="0" dirty="0">
                <a:solidFill>
                  <a:srgbClr val="333333"/>
                </a:solidFill>
                <a:effectLst/>
              </a:rPr>
              <a:t>. The </a:t>
            </a:r>
            <a:r>
              <a:rPr lang="en-US" b="0" i="0" u="none" strike="noStrike" dirty="0">
                <a:solidFill>
                  <a:srgbClr val="3344DD"/>
                </a:solidFill>
                <a:effectLst/>
                <a:hlinkClick r:id="rId3" tooltip="Link: Oregon Law Center"/>
              </a:rPr>
              <a:t>Oregon Law Center</a:t>
            </a:r>
            <a:r>
              <a:rPr lang="en-US" b="0" i="0" dirty="0">
                <a:solidFill>
                  <a:srgbClr val="333333"/>
                </a:solidFill>
                <a:effectLst/>
              </a:rPr>
              <a:t> has the form and more information in </a:t>
            </a:r>
            <a:r>
              <a:rPr lang="en-US" b="0" i="0" u="none" strike="noStrike" dirty="0">
                <a:solidFill>
                  <a:srgbClr val="3344DD"/>
                </a:solidFill>
                <a:effectLst/>
                <a:hlinkClick r:id="rId4" tooltip="Link- English"/>
              </a:rPr>
              <a:t>English</a:t>
            </a:r>
            <a:r>
              <a:rPr lang="en-US" b="0" i="0" dirty="0">
                <a:solidFill>
                  <a:srgbClr val="333333"/>
                </a:solidFill>
                <a:effectLst/>
              </a:rPr>
              <a:t> and </a:t>
            </a:r>
            <a:r>
              <a:rPr lang="en-US" b="0" i="0" u="none" strike="noStrike" dirty="0">
                <a:solidFill>
                  <a:srgbClr val="3344DD"/>
                </a:solidFill>
                <a:effectLst/>
                <a:hlinkClick r:id="rId5" tooltip="Link: Spanish"/>
              </a:rPr>
              <a:t>Spanish​</a:t>
            </a:r>
            <a:r>
              <a:rPr lang="en-US" b="0" i="0" dirty="0">
                <a:solidFill>
                  <a:srgbClr val="333333"/>
                </a:solidFill>
                <a:effectLst/>
              </a:rPr>
              <a:t>.</a:t>
            </a:r>
          </a:p>
          <a:p>
            <a:pPr lvl="1"/>
            <a:r>
              <a:rPr lang="en-US" dirty="0">
                <a:solidFill>
                  <a:srgbClr val="333333"/>
                </a:solidFill>
                <a:hlinkClick r:id="rId6"/>
              </a:rPr>
              <a:t>SB 282</a:t>
            </a:r>
            <a:r>
              <a:rPr lang="en-US" dirty="0">
                <a:solidFill>
                  <a:srgbClr val="333333"/>
                </a:solidFill>
              </a:rPr>
              <a:t>, effective May 19, 2021 extends the timeline for Oregon renters to repay back rent accrued during the 2020 pandemic to February 28, 2022. In addition to the repayment period extension, this legislation also temporarily allows families to share housing that would be in violation of landlord-imposed occupancy limits and protects against the use of COVID-era rental and credit records when tenants apply to rent in the future. </a:t>
            </a:r>
            <a:endParaRPr lang="en-US" dirty="0"/>
          </a:p>
        </p:txBody>
      </p:sp>
    </p:spTree>
    <p:extLst>
      <p:ext uri="{BB962C8B-B14F-4D97-AF65-F5344CB8AC3E}">
        <p14:creationId xmlns:p14="http://schemas.microsoft.com/office/powerpoint/2010/main" val="203045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6096000" y="1935937"/>
            <a:ext cx="4887122" cy="1493063"/>
          </a:xfrm>
        </p:spPr>
        <p:txBody>
          <a:bodyPr>
            <a:normAutofit/>
          </a:bodyPr>
          <a:lstStyle/>
          <a:p>
            <a:pPr algn="l"/>
            <a:r>
              <a:rPr lang="en-US" sz="3600" b="1" dirty="0">
                <a:ea typeface="Open Sans" panose="020B0606030504020204" pitchFamily="34" charset="0"/>
                <a:cs typeface="Open Sans" panose="020B0606030504020204" pitchFamily="34" charset="0"/>
              </a:rPr>
              <a:t>Megan Loeb</a:t>
            </a:r>
          </a:p>
          <a:p>
            <a:pPr algn="l"/>
            <a:r>
              <a:rPr lang="en-US" dirty="0">
                <a:ea typeface="Open Sans" panose="020B0606030504020204" pitchFamily="34" charset="0"/>
                <a:cs typeface="Open Sans" panose="020B0606030504020204" pitchFamily="34" charset="0"/>
              </a:rPr>
              <a:t>Oregon Community Foundation</a:t>
            </a: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Graphical user interface&#10;&#10;Description automatically generated">
            <a:extLst>
              <a:ext uri="{FF2B5EF4-FFF2-40B4-BE49-F238E27FC236}">
                <a16:creationId xmlns:a16="http://schemas.microsoft.com/office/drawing/2014/main" id="{6CAB7FC7-6D9F-4861-8CBF-A646E4F91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930" y="1142479"/>
            <a:ext cx="4573042" cy="4573042"/>
          </a:xfrm>
          <a:prstGeom prst="rect">
            <a:avLst/>
          </a:prstGeom>
        </p:spPr>
      </p:pic>
    </p:spTree>
    <p:extLst>
      <p:ext uri="{BB962C8B-B14F-4D97-AF65-F5344CB8AC3E}">
        <p14:creationId xmlns:p14="http://schemas.microsoft.com/office/powerpoint/2010/main" val="3201919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9E5DA5-0031-4650-A257-E47CE7744B9D}"/>
              </a:ext>
            </a:extLst>
          </p:cNvPr>
          <p:cNvSpPr txBox="1">
            <a:spLocks/>
          </p:cNvSpPr>
          <p:nvPr/>
        </p:nvSpPr>
        <p:spPr>
          <a:xfrm>
            <a:off x="0" y="1"/>
            <a:ext cx="990600" cy="1690688"/>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2" name="Title 1">
            <a:extLst>
              <a:ext uri="{FF2B5EF4-FFF2-40B4-BE49-F238E27FC236}">
                <a16:creationId xmlns:a16="http://schemas.microsoft.com/office/drawing/2014/main" id="{A98BDECD-4719-4F5F-A54C-4A224DE08826}"/>
              </a:ext>
            </a:extLst>
          </p:cNvPr>
          <p:cNvSpPr>
            <a:spLocks noGrp="1"/>
          </p:cNvSpPr>
          <p:nvPr>
            <p:ph type="title"/>
          </p:nvPr>
        </p:nvSpPr>
        <p:spPr>
          <a:xfrm>
            <a:off x="619125" y="1"/>
            <a:ext cx="11572874" cy="1690688"/>
          </a:xfrm>
        </p:spPr>
        <p:txBody>
          <a:bodyPr>
            <a:normAutofit/>
          </a:bodyPr>
          <a:lstStyle/>
          <a:p>
            <a:r>
              <a:rPr lang="en-US" dirty="0"/>
              <a:t>COVID-19 Eviction Moratorium, Renter Protections and Rental Assistance</a:t>
            </a:r>
          </a:p>
        </p:txBody>
      </p:sp>
      <p:sp>
        <p:nvSpPr>
          <p:cNvPr id="3" name="Content Placeholder 2">
            <a:extLst>
              <a:ext uri="{FF2B5EF4-FFF2-40B4-BE49-F238E27FC236}">
                <a16:creationId xmlns:a16="http://schemas.microsoft.com/office/drawing/2014/main" id="{C603FE03-D5C2-4739-B4E0-53EAB8EEDF3C}"/>
              </a:ext>
            </a:extLst>
          </p:cNvPr>
          <p:cNvSpPr>
            <a:spLocks noGrp="1"/>
          </p:cNvSpPr>
          <p:nvPr>
            <p:ph idx="1"/>
          </p:nvPr>
        </p:nvSpPr>
        <p:spPr>
          <a:xfrm>
            <a:off x="990600" y="2050473"/>
            <a:ext cx="5567219" cy="4702752"/>
          </a:xfrm>
        </p:spPr>
        <p:txBody>
          <a:bodyPr>
            <a:normAutofit/>
          </a:bodyPr>
          <a:lstStyle/>
          <a:p>
            <a:pPr>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Starting Wednesday, May 19</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400" dirty="0">
                <a:effectLst/>
                <a:latin typeface="Calibri" panose="020F0502020204030204" pitchFamily="34" charset="0"/>
                <a:ea typeface="Calibri" panose="020F0502020204030204" pitchFamily="34" charset="0"/>
                <a:cs typeface="Times New Roman" panose="02020603050405020304" pitchFamily="18" charset="0"/>
              </a:rPr>
              <a:t>, qualified renters may begin submitting applications to the </a:t>
            </a:r>
            <a:r>
              <a:rPr lang="en-US" sz="24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Oregon Emergency Rental Assistance Program (OERAP)</a:t>
            </a:r>
            <a:r>
              <a:rPr lang="en-US" sz="2400" dirty="0">
                <a:effectLst/>
                <a:latin typeface="Calibri" panose="020F0502020204030204" pitchFamily="34" charset="0"/>
                <a:ea typeface="Calibri" panose="020F0502020204030204" pitchFamily="34" charset="0"/>
                <a:cs typeface="Times New Roman" panose="02020603050405020304" pitchFamily="18" charset="0"/>
              </a:rPr>
              <a:t> for funding to pay rent, rent arrears, future rent and certain home utility costs. </a:t>
            </a:r>
          </a:p>
          <a:p>
            <a:pPr>
              <a:lnSpc>
                <a:spcPct val="107000"/>
              </a:lnSpc>
              <a:spcBef>
                <a:spcPts val="0"/>
              </a:spcBef>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dirty="0">
                <a:effectLst/>
                <a:latin typeface="Calibri" panose="020F0502020204030204" pitchFamily="34" charset="0"/>
                <a:ea typeface="Calibri" panose="020F0502020204030204" pitchFamily="34" charset="0"/>
                <a:cs typeface="Times New Roman" panose="02020603050405020304" pitchFamily="18" charset="0"/>
              </a:rPr>
              <a:t>OHCS will distribute $204 million to qualified renters who have experienced financial hardship due to the coronavirus pandemic and are at risk of homelessness or housing instability. </a:t>
            </a:r>
            <a:endParaRPr lang="en-US" dirty="0"/>
          </a:p>
        </p:txBody>
      </p:sp>
      <p:pic>
        <p:nvPicPr>
          <p:cNvPr id="6" name="Picture 5" descr="Timeline&#10;&#10;Description automatically generated">
            <a:hlinkClick r:id="rId2"/>
            <a:extLst>
              <a:ext uri="{FF2B5EF4-FFF2-40B4-BE49-F238E27FC236}">
                <a16:creationId xmlns:a16="http://schemas.microsoft.com/office/drawing/2014/main" id="{D1992FF5-F06C-466C-8ABC-CB787FA12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75" y="1072092"/>
            <a:ext cx="4762500" cy="5681133"/>
          </a:xfrm>
          <a:prstGeom prst="rect">
            <a:avLst/>
          </a:prstGeom>
        </p:spPr>
      </p:pic>
    </p:spTree>
    <p:extLst>
      <p:ext uri="{BB962C8B-B14F-4D97-AF65-F5344CB8AC3E}">
        <p14:creationId xmlns:p14="http://schemas.microsoft.com/office/powerpoint/2010/main" val="2941290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9E5DA5-0031-4650-A257-E47CE7744B9D}"/>
              </a:ext>
            </a:extLst>
          </p:cNvPr>
          <p:cNvSpPr txBox="1">
            <a:spLocks/>
          </p:cNvSpPr>
          <p:nvPr/>
        </p:nvSpPr>
        <p:spPr>
          <a:xfrm>
            <a:off x="0" y="1"/>
            <a:ext cx="990600" cy="1690688"/>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2" name="Title 1">
            <a:extLst>
              <a:ext uri="{FF2B5EF4-FFF2-40B4-BE49-F238E27FC236}">
                <a16:creationId xmlns:a16="http://schemas.microsoft.com/office/drawing/2014/main" id="{A98BDECD-4719-4F5F-A54C-4A224DE08826}"/>
              </a:ext>
            </a:extLst>
          </p:cNvPr>
          <p:cNvSpPr>
            <a:spLocks noGrp="1"/>
          </p:cNvSpPr>
          <p:nvPr>
            <p:ph type="title"/>
          </p:nvPr>
        </p:nvSpPr>
        <p:spPr>
          <a:xfrm>
            <a:off x="619125" y="1"/>
            <a:ext cx="11572874" cy="1690688"/>
          </a:xfrm>
        </p:spPr>
        <p:txBody>
          <a:bodyPr>
            <a:normAutofit/>
          </a:bodyPr>
          <a:lstStyle/>
          <a:p>
            <a:r>
              <a:rPr lang="en-US" dirty="0"/>
              <a:t>COVID-19 Eviction Moratorium, Renter Protections and Rental Assistance</a:t>
            </a:r>
          </a:p>
        </p:txBody>
      </p:sp>
      <p:sp>
        <p:nvSpPr>
          <p:cNvPr id="3" name="Content Placeholder 2">
            <a:extLst>
              <a:ext uri="{FF2B5EF4-FFF2-40B4-BE49-F238E27FC236}">
                <a16:creationId xmlns:a16="http://schemas.microsoft.com/office/drawing/2014/main" id="{C603FE03-D5C2-4739-B4E0-53EAB8EEDF3C}"/>
              </a:ext>
            </a:extLst>
          </p:cNvPr>
          <p:cNvSpPr>
            <a:spLocks noGrp="1"/>
          </p:cNvSpPr>
          <p:nvPr>
            <p:ph idx="1"/>
          </p:nvPr>
        </p:nvSpPr>
        <p:spPr>
          <a:xfrm>
            <a:off x="1698170" y="1690689"/>
            <a:ext cx="9655629" cy="5062536"/>
          </a:xfrm>
        </p:spPr>
        <p:txBody>
          <a:bodyPr>
            <a:normAutofit/>
          </a:bodyPr>
          <a:lstStyle/>
          <a:p>
            <a:pPr lvl="1"/>
            <a:r>
              <a:rPr lang="en-US" dirty="0"/>
              <a:t>We know that there is a disproportionate impact to BIPOC communities throughout our state. OHCS has created a landing page with Social media tiles &amp; YouTube videos available in 18 languages here: </a:t>
            </a:r>
            <a:r>
              <a:rPr lang="en-US" dirty="0">
                <a:hlinkClick r:id="rId2"/>
              </a:rPr>
              <a:t>https://www.oregon.gov/ohcs/housing-assistance/Pages/eviction-social-media-kit.aspx</a:t>
            </a:r>
            <a:r>
              <a:rPr lang="en-US" dirty="0"/>
              <a:t> </a:t>
            </a:r>
          </a:p>
          <a:p>
            <a:pPr lvl="1"/>
            <a:endParaRPr lang="en-US" dirty="0"/>
          </a:p>
          <a:p>
            <a:pPr lvl="1"/>
            <a:r>
              <a:rPr lang="en-US" dirty="0"/>
              <a:t>For more information about the eviction mortarium which includes a video, a copy of the declaration, and lots of other information please go to the Oregon Law Center’s </a:t>
            </a:r>
            <a:r>
              <a:rPr lang="en-US" dirty="0">
                <a:hlinkClick r:id="rId3"/>
              </a:rPr>
              <a:t>website</a:t>
            </a:r>
            <a:endParaRPr lang="en-US" dirty="0"/>
          </a:p>
          <a:p>
            <a:pPr lvl="1"/>
            <a:endParaRPr lang="en-US" dirty="0"/>
          </a:p>
        </p:txBody>
      </p:sp>
    </p:spTree>
    <p:extLst>
      <p:ext uri="{BB962C8B-B14F-4D97-AF65-F5344CB8AC3E}">
        <p14:creationId xmlns:p14="http://schemas.microsoft.com/office/powerpoint/2010/main" val="2890220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56657" y="0"/>
            <a:ext cx="8229600" cy="48244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chemeClr val="bg1"/>
                </a:solidFill>
              </a:rPr>
              <a:t>Membership and Mission</a:t>
            </a:r>
          </a:p>
        </p:txBody>
      </p:sp>
      <p:pic>
        <p:nvPicPr>
          <p:cNvPr id="4" name="Picture 3" descr="2019ppt-secondary-1.pdf"/>
          <p:cNvPicPr>
            <a:picLocks noChangeAspect="1"/>
          </p:cNvPicPr>
          <p:nvPr/>
        </p:nvPicPr>
        <p:blipFill rotWithShape="1">
          <a:blip r:embed="rId3">
            <a:extLst>
              <a:ext uri="{28A0092B-C50C-407E-A947-70E740481C1C}">
                <a14:useLocalDpi xmlns:a14="http://schemas.microsoft.com/office/drawing/2010/main" val="0"/>
              </a:ext>
            </a:extLst>
          </a:blip>
          <a:srcRect l="335" t="9493" r="-335" b="13301"/>
          <a:stretch/>
        </p:blipFill>
        <p:spPr>
          <a:xfrm>
            <a:off x="1556656" y="1706880"/>
            <a:ext cx="9111343" cy="4511040"/>
          </a:xfrm>
          <a:prstGeom prst="rect">
            <a:avLst/>
          </a:prstGeom>
        </p:spPr>
      </p:pic>
      <p:sp>
        <p:nvSpPr>
          <p:cNvPr id="14" name="Title 1"/>
          <p:cNvSpPr txBox="1">
            <a:spLocks/>
          </p:cNvSpPr>
          <p:nvPr/>
        </p:nvSpPr>
        <p:spPr>
          <a:xfrm>
            <a:off x="1558792" y="-4180"/>
            <a:ext cx="8229600" cy="48244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chemeClr val="bg1"/>
                </a:solidFill>
              </a:rPr>
              <a:t>CONCLUSION</a:t>
            </a:r>
          </a:p>
        </p:txBody>
      </p:sp>
      <p:sp>
        <p:nvSpPr>
          <p:cNvPr id="18" name="Content Placeholder 2"/>
          <p:cNvSpPr txBox="1">
            <a:spLocks/>
          </p:cNvSpPr>
          <p:nvPr/>
        </p:nvSpPr>
        <p:spPr>
          <a:xfrm>
            <a:off x="1769241" y="867825"/>
            <a:ext cx="8609724" cy="44311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400" dirty="0"/>
          </a:p>
        </p:txBody>
      </p:sp>
      <p:sp>
        <p:nvSpPr>
          <p:cNvPr id="2" name="TextBox 1"/>
          <p:cNvSpPr txBox="1"/>
          <p:nvPr/>
        </p:nvSpPr>
        <p:spPr>
          <a:xfrm flipH="1">
            <a:off x="2291462" y="763428"/>
            <a:ext cx="7787352" cy="923330"/>
          </a:xfrm>
          <a:prstGeom prst="rect">
            <a:avLst/>
          </a:prstGeom>
          <a:noFill/>
        </p:spPr>
        <p:txBody>
          <a:bodyPr wrap="square" rtlCol="0">
            <a:spAutoFit/>
          </a:bodyPr>
          <a:lstStyle/>
          <a:p>
            <a:r>
              <a:rPr lang="en-US" dirty="0"/>
              <a:t>The following elements provide a strong foundation and positive first step as we begin our journey in implementing an outcomes-oriented approach for Oregon’s homeless services system. </a:t>
            </a:r>
          </a:p>
        </p:txBody>
      </p:sp>
      <p:sp>
        <p:nvSpPr>
          <p:cNvPr id="7" name="Title 6"/>
          <p:cNvSpPr>
            <a:spLocks noGrp="1"/>
          </p:cNvSpPr>
          <p:nvPr>
            <p:ph type="title"/>
          </p:nvPr>
        </p:nvSpPr>
        <p:spPr>
          <a:solidFill>
            <a:schemeClr val="bg1">
              <a:lumMod val="65000"/>
            </a:schemeClr>
          </a:solidFill>
          <a:ln>
            <a:solidFill>
              <a:schemeClr val="bg1">
                <a:lumMod val="65000"/>
              </a:schemeClr>
            </a:solidFill>
          </a:ln>
        </p:spPr>
        <p:txBody>
          <a:bodyPr/>
          <a:lstStyle/>
          <a:p>
            <a:r>
              <a:rPr lang="en-US" dirty="0"/>
              <a:t>Thank you</a:t>
            </a:r>
          </a:p>
        </p:txBody>
      </p:sp>
      <p:sp>
        <p:nvSpPr>
          <p:cNvPr id="16" name="Content Placeholder 2"/>
          <p:cNvSpPr>
            <a:spLocks noGrp="1"/>
          </p:cNvSpPr>
          <p:nvPr>
            <p:ph idx="1"/>
          </p:nvPr>
        </p:nvSpPr>
        <p:spPr>
          <a:xfrm>
            <a:off x="1524000" y="1786731"/>
            <a:ext cx="10408919" cy="4934744"/>
          </a:xfrm>
        </p:spPr>
        <p:txBody>
          <a:bodyPr>
            <a:normAutofit/>
          </a:bodyPr>
          <a:lstStyle/>
          <a:p>
            <a:pPr marL="0" indent="0">
              <a:buNone/>
            </a:pPr>
            <a:endParaRPr lang="en-US" dirty="0"/>
          </a:p>
          <a:p>
            <a:pPr marL="0" indent="0">
              <a:buNone/>
            </a:pPr>
            <a:r>
              <a:rPr lang="en-US" sz="4000" dirty="0"/>
              <a:t>Oregon Housing &amp; Community Services (OHCS) wants to connect with you</a:t>
            </a:r>
          </a:p>
          <a:p>
            <a:pPr marL="0" indent="0">
              <a:buNone/>
            </a:pPr>
            <a:endParaRPr lang="en-US" dirty="0"/>
          </a:p>
          <a:p>
            <a:pPr marL="0" indent="0">
              <a:buNone/>
            </a:pPr>
            <a:endParaRPr lang="en-US" dirty="0"/>
          </a:p>
          <a:p>
            <a:pPr marL="0" indent="0">
              <a:buNone/>
            </a:pPr>
            <a:endParaRPr lang="en-US" sz="1200" dirty="0"/>
          </a:p>
          <a:p>
            <a:pPr marL="457200" lvl="1" indent="0">
              <a:buNone/>
            </a:pPr>
            <a:r>
              <a:rPr lang="en-US" dirty="0"/>
              <a:t>CONTACT:</a:t>
            </a:r>
          </a:p>
          <a:p>
            <a:pPr marL="457200" lvl="1" indent="0">
              <a:buNone/>
            </a:pPr>
            <a:r>
              <a:rPr lang="en-US" dirty="0"/>
              <a:t>Connor McDonnell</a:t>
            </a:r>
          </a:p>
          <a:p>
            <a:pPr marL="457200" lvl="1" indent="0">
              <a:buNone/>
            </a:pPr>
            <a:r>
              <a:rPr lang="en-US" dirty="0"/>
              <a:t>Housing Integrator</a:t>
            </a:r>
          </a:p>
          <a:p>
            <a:pPr marL="457200" lvl="1" indent="0">
              <a:buNone/>
            </a:pPr>
            <a:r>
              <a:rPr lang="en-US" dirty="0">
                <a:hlinkClick r:id="rId4"/>
              </a:rPr>
              <a:t>Connor.McDonnell@oregon.gov</a:t>
            </a:r>
            <a:r>
              <a:rPr lang="en-US" dirty="0"/>
              <a:t> </a:t>
            </a:r>
          </a:p>
        </p:txBody>
      </p:sp>
    </p:spTree>
    <p:extLst>
      <p:ext uri="{BB962C8B-B14F-4D97-AF65-F5344CB8AC3E}">
        <p14:creationId xmlns:p14="http://schemas.microsoft.com/office/powerpoint/2010/main" val="1012367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914821"/>
            <a:ext cx="8441094" cy="4767521"/>
          </a:xfrm>
        </p:spPr>
        <p:txBody>
          <a:bodyPr/>
          <a:lstStyle/>
          <a:p>
            <a:pPr algn="l"/>
            <a:r>
              <a:rPr lang="en-US" sz="3600" b="1" dirty="0">
                <a:ea typeface="Open Sans" panose="020B0606030504020204" pitchFamily="34" charset="0"/>
                <a:cs typeface="Open Sans" panose="020B0606030504020204" pitchFamily="34" charset="0"/>
              </a:rPr>
              <a:t>Future LOC Programming and Resources on Housing and Homelessness</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Zoom Poll</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Discussion – Additional Questions and Suggestions</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Resources? Training?</a:t>
            </a:r>
          </a:p>
          <a:p>
            <a:pPr marL="800100" lvl="1"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LOC conference topics?</a:t>
            </a:r>
          </a:p>
          <a:p>
            <a:pPr marL="342900" indent="-342900" algn="l">
              <a:buFont typeface="Arial" panose="020B0604020202020204" pitchFamily="34" charset="0"/>
              <a:buChar char="•"/>
            </a:pPr>
            <a:r>
              <a:rPr lang="en-US" dirty="0">
                <a:ea typeface="Open Sans" panose="020B0606030504020204" pitchFamily="34" charset="0"/>
                <a:cs typeface="Open Sans" panose="020B0606030504020204" pitchFamily="34" charset="0"/>
              </a:rPr>
              <a:t>Add your questions and suggestions to the chat!</a:t>
            </a:r>
          </a:p>
          <a:p>
            <a:pPr algn="l"/>
            <a:endParaRPr lang="en-US" dirty="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endParaRPr lang="en-US" dirty="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439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DDFB7064-35EB-476C-907F-6A6ECDBEA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266" y="153805"/>
            <a:ext cx="10293468" cy="6550389"/>
          </a:xfrm>
          <a:prstGeom prst="rect">
            <a:avLst/>
          </a:prstGeom>
        </p:spPr>
      </p:pic>
    </p:spTree>
    <p:extLst>
      <p:ext uri="{BB962C8B-B14F-4D97-AF65-F5344CB8AC3E}">
        <p14:creationId xmlns:p14="http://schemas.microsoft.com/office/powerpoint/2010/main" val="142397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780175"/>
            <a:ext cx="8441094" cy="5478011"/>
          </a:xfrm>
        </p:spPr>
        <p:txBody>
          <a:bodyPr>
            <a:normAutofit/>
          </a:bodyPr>
          <a:lstStyle/>
          <a:p>
            <a:pPr algn="l"/>
            <a:r>
              <a:rPr lang="en-US" sz="3600" b="1" dirty="0">
                <a:ea typeface="Open Sans" panose="020B0606030504020204" pitchFamily="34" charset="0"/>
                <a:cs typeface="Open Sans" panose="020B0606030504020204" pitchFamily="34" charset="0"/>
              </a:rPr>
              <a:t>HB 2006 – Emergency Shelter Siting</a:t>
            </a:r>
          </a:p>
          <a:p>
            <a:pPr marL="342900" indent="-342900" algn="l">
              <a:buFont typeface="Arial" panose="020B0604020202020204" pitchFamily="34" charset="0"/>
              <a:buChar char="•"/>
            </a:pPr>
            <a:endParaRPr lang="en-US" dirty="0">
              <a:solidFill>
                <a:srgbClr val="333333"/>
              </a:solidFill>
            </a:endParaRPr>
          </a:p>
          <a:p>
            <a:pPr marL="342900" indent="-342900" algn="l">
              <a:buFont typeface="Arial" panose="020B0604020202020204" pitchFamily="34" charset="0"/>
              <a:buChar char="•"/>
            </a:pPr>
            <a:r>
              <a:rPr lang="en-US" b="0" i="0" dirty="0">
                <a:solidFill>
                  <a:srgbClr val="333333"/>
                </a:solidFill>
                <a:effectLst/>
              </a:rPr>
              <a:t>Governor Brown signed </a:t>
            </a:r>
            <a:r>
              <a:rPr lang="en-US" b="1" i="0" u="none" strike="noStrike" dirty="0">
                <a:solidFill>
                  <a:srgbClr val="52C3C4"/>
                </a:solidFill>
                <a:effectLst/>
                <a:hlinkClick r:id="rId2"/>
              </a:rPr>
              <a:t>HB 2006</a:t>
            </a:r>
            <a:r>
              <a:rPr lang="en-US" b="0" i="0" dirty="0">
                <a:solidFill>
                  <a:srgbClr val="333333"/>
                </a:solidFill>
                <a:effectLst/>
              </a:rPr>
              <a:t> into law on Wednesday, May 12, which passed the Legislature with strong bipartisan support. </a:t>
            </a:r>
          </a:p>
          <a:p>
            <a:pPr marL="342900" indent="-342900" algn="l">
              <a:buFont typeface="Arial" panose="020B0604020202020204" pitchFamily="34" charset="0"/>
              <a:buChar char="•"/>
            </a:pPr>
            <a:r>
              <a:rPr lang="en-US" b="0" i="0" dirty="0">
                <a:solidFill>
                  <a:srgbClr val="333333"/>
                </a:solidFill>
                <a:effectLst/>
              </a:rPr>
              <a:t>The new law takes effect immediately and requires local governments to approve an application for an emergency shelter regardless of state or local land use laws, if the application meets specific approval criteria outlined in the bill. </a:t>
            </a:r>
          </a:p>
          <a:p>
            <a:pPr marL="342900" indent="-342900" algn="l">
              <a:buFont typeface="Arial" panose="020B0604020202020204" pitchFamily="34" charset="0"/>
              <a:buChar char="•"/>
            </a:pPr>
            <a:r>
              <a:rPr lang="en-US" b="0" i="0" dirty="0">
                <a:solidFill>
                  <a:srgbClr val="333333"/>
                </a:solidFill>
                <a:effectLst/>
              </a:rPr>
              <a:t>In other words, a city cannot deny an application to develop an emergency shelter if the application complies with HB 2006, even if the city’s land use code would prohibit the emergency shelter at that location.</a:t>
            </a:r>
            <a:endParaRPr lang="en-US" dirty="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4543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503343"/>
            <a:ext cx="8441094" cy="5179000"/>
          </a:xfrm>
        </p:spPr>
        <p:txBody>
          <a:bodyPr>
            <a:normAutofit fontScale="92500" lnSpcReduction="20000"/>
          </a:bodyPr>
          <a:lstStyle/>
          <a:p>
            <a:pPr algn="l"/>
            <a:r>
              <a:rPr lang="en-US" b="1" dirty="0">
                <a:ea typeface="Open Sans" panose="020B0606030504020204" pitchFamily="34" charset="0"/>
                <a:cs typeface="Open Sans" panose="020B0606030504020204" pitchFamily="34" charset="0"/>
              </a:rPr>
              <a:t>HB 2006 – Not a land use decision</a:t>
            </a:r>
          </a:p>
          <a:p>
            <a:pPr marL="342900" indent="-342900" algn="l">
              <a:buFont typeface="Arial" panose="020B0604020202020204" pitchFamily="34" charset="0"/>
              <a:buChar char="•"/>
            </a:pPr>
            <a:r>
              <a:rPr lang="en-US" dirty="0">
                <a:solidFill>
                  <a:srgbClr val="000000"/>
                </a:solidFill>
                <a:ea typeface="Open Sans" panose="020B0606030504020204" pitchFamily="34" charset="0"/>
                <a:cs typeface="Open Sans" panose="020B0606030504020204" pitchFamily="34" charset="0"/>
              </a:rPr>
              <a:t>Removes state requirements for </a:t>
            </a:r>
            <a:r>
              <a:rPr lang="en-US" b="0" i="0" dirty="0">
                <a:solidFill>
                  <a:srgbClr val="000000"/>
                </a:solidFill>
                <a:effectLst/>
                <a:ea typeface="Open Sans" panose="020B0606030504020204" pitchFamily="34" charset="0"/>
                <a:cs typeface="Open Sans" panose="020B0606030504020204" pitchFamily="34" charset="0"/>
              </a:rPr>
              <a:t>mailed notice, public hearing, or solicitation of public comment on an application</a:t>
            </a:r>
            <a:endParaRPr lang="en-US" dirty="0">
              <a:solidFill>
                <a:srgbClr val="000000"/>
              </a:solidFill>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No requirement for a city to make a decision within a particular period of time</a:t>
            </a:r>
          </a:p>
          <a:p>
            <a:pPr marL="342900" indent="-34290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Decisions under HB 2006 may not be appealed to the Land Use Board of Appeals </a:t>
            </a:r>
            <a:r>
              <a:rPr lang="en-US" dirty="0">
                <a:solidFill>
                  <a:srgbClr val="000000"/>
                </a:solidFill>
                <a:ea typeface="Open Sans" panose="020B0606030504020204" pitchFamily="34" charset="0"/>
                <a:cs typeface="Open Sans" panose="020B0606030504020204" pitchFamily="34" charset="0"/>
              </a:rPr>
              <a:t>but </a:t>
            </a:r>
            <a:r>
              <a:rPr lang="en-US" b="0" i="0" dirty="0">
                <a:solidFill>
                  <a:srgbClr val="000000"/>
                </a:solidFill>
                <a:effectLst/>
                <a:ea typeface="Open Sans" panose="020B0606030504020204" pitchFamily="34" charset="0"/>
                <a:cs typeface="Open Sans" panose="020B0606030504020204" pitchFamily="34" charset="0"/>
              </a:rPr>
              <a:t>may be appealed using the writ of review process provided under ORS </a:t>
            </a:r>
            <a:r>
              <a:rPr lang="en-US" dirty="0">
                <a:ea typeface="Open Sans" panose="020B0606030504020204" pitchFamily="34" charset="0"/>
                <a:cs typeface="Open Sans" panose="020B0606030504020204" pitchFamily="34" charset="0"/>
              </a:rPr>
              <a:t>34.010 – 34.100</a:t>
            </a:r>
            <a:endParaRPr lang="en-US" b="0" i="0" dirty="0">
              <a:solidFill>
                <a:srgbClr val="000000"/>
              </a:solidFill>
              <a:effectLst/>
              <a:ea typeface="Open Sans" panose="020B0606030504020204" pitchFamily="34" charset="0"/>
              <a:cs typeface="Open Sans" panose="020B0606030504020204" pitchFamily="34" charset="0"/>
            </a:endParaRPr>
          </a:p>
          <a:p>
            <a:pPr algn="l"/>
            <a:endParaRPr lang="en-US" b="1" dirty="0">
              <a:solidFill>
                <a:srgbClr val="000000"/>
              </a:solidFill>
              <a:ea typeface="Open Sans" panose="020B0606030504020204" pitchFamily="34" charset="0"/>
              <a:cs typeface="Open Sans" panose="020B0606030504020204" pitchFamily="34" charset="0"/>
            </a:endParaRPr>
          </a:p>
          <a:p>
            <a:pPr algn="l"/>
            <a:r>
              <a:rPr lang="en-US" b="1" dirty="0">
                <a:solidFill>
                  <a:srgbClr val="000000"/>
                </a:solidFill>
                <a:ea typeface="Open Sans" panose="020B0606030504020204" pitchFamily="34" charset="0"/>
                <a:cs typeface="Open Sans" panose="020B0606030504020204" pitchFamily="34" charset="0"/>
              </a:rPr>
              <a:t>HB 2006 – Effective Dates</a:t>
            </a:r>
          </a:p>
          <a:p>
            <a:pPr marL="342900" indent="-342900" algn="l">
              <a:buFont typeface="Arial" panose="020B0604020202020204" pitchFamily="34" charset="0"/>
              <a:buChar char="•"/>
            </a:pPr>
            <a:r>
              <a:rPr lang="en-US" sz="2400" dirty="0">
                <a:ea typeface="Open Sans" panose="020B0606030504020204" pitchFamily="34" charset="0"/>
                <a:cs typeface="Open Sans" panose="020B0606030504020204" pitchFamily="34" charset="0"/>
              </a:rPr>
              <a:t>The siting authority in HB 2006 sunsets on July 1, 2022, but shelters approved under the bill may remain in operation after the sunset. Should a shelter cease to operate, the regular land use regulations would apply again.</a:t>
            </a:r>
          </a:p>
          <a:p>
            <a:pPr marL="342900" indent="-342900" algn="l">
              <a:buFont typeface="Arial" panose="020B0604020202020204" pitchFamily="34" charset="0"/>
              <a:buChar char="•"/>
            </a:pPr>
            <a:r>
              <a:rPr lang="en-US" dirty="0">
                <a:solidFill>
                  <a:srgbClr val="000000"/>
                </a:solidFill>
                <a:ea typeface="Open Sans" panose="020B0606030504020204" pitchFamily="34" charset="0"/>
                <a:cs typeface="Open Sans" panose="020B0606030504020204" pitchFamily="34" charset="0"/>
              </a:rPr>
              <a:t>Cities must approve qualifying applications that are completed and submitted between May 12, 2021 and July 1, 2022.</a:t>
            </a:r>
          </a:p>
          <a:p>
            <a:pPr marL="342900" indent="-342900" algn="l">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26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354562"/>
            <a:ext cx="8441094" cy="5761011"/>
          </a:xfrm>
        </p:spPr>
        <p:txBody>
          <a:bodyPr>
            <a:normAutofit fontScale="55000" lnSpcReduction="20000"/>
          </a:bodyPr>
          <a:lstStyle/>
          <a:p>
            <a:pPr algn="l"/>
            <a:r>
              <a:rPr lang="en-US" sz="4400" b="1" dirty="0">
                <a:ea typeface="Open Sans" panose="020B0606030504020204" pitchFamily="34" charset="0"/>
                <a:cs typeface="Open Sans" panose="020B0606030504020204" pitchFamily="34" charset="0"/>
              </a:rPr>
              <a:t>HB 2006 – Shelter Requirements </a:t>
            </a:r>
          </a:p>
          <a:p>
            <a:pPr algn="l"/>
            <a:endParaRPr lang="en-US" sz="1100" b="0" i="0" dirty="0">
              <a:solidFill>
                <a:srgbClr val="333333"/>
              </a:solidFill>
              <a:effectLst/>
            </a:endParaRPr>
          </a:p>
          <a:p>
            <a:pPr algn="l"/>
            <a:r>
              <a:rPr lang="en-US" sz="2900" b="1" i="0" dirty="0">
                <a:solidFill>
                  <a:srgbClr val="333333"/>
                </a:solidFill>
                <a:effectLst/>
              </a:rPr>
              <a:t>Cities must approve an emergency shelter for operation on any property if the emergency shelter:</a:t>
            </a:r>
          </a:p>
          <a:p>
            <a:pPr marL="342900" indent="-342900" algn="l">
              <a:buFont typeface="Arial" panose="020B0604020202020204" pitchFamily="34" charset="0"/>
              <a:buChar char="•"/>
            </a:pPr>
            <a:r>
              <a:rPr lang="en-US" sz="2500" b="0" i="0" dirty="0">
                <a:solidFill>
                  <a:srgbClr val="333333"/>
                </a:solidFill>
                <a:effectLst/>
              </a:rPr>
              <a:t>Includes sleeping and restroom facilities</a:t>
            </a:r>
          </a:p>
          <a:p>
            <a:pPr marL="342900" indent="-342900" algn="l">
              <a:buFont typeface="Arial" panose="020B0604020202020204" pitchFamily="34" charset="0"/>
              <a:buChar char="•"/>
            </a:pPr>
            <a:r>
              <a:rPr lang="en-US" sz="2500" b="0" i="0" dirty="0">
                <a:solidFill>
                  <a:srgbClr val="333333"/>
                </a:solidFill>
                <a:effectLst/>
              </a:rPr>
              <a:t>Complies with applicable building codes</a:t>
            </a:r>
          </a:p>
          <a:p>
            <a:pPr marL="342900" indent="-342900" algn="l">
              <a:buFont typeface="Arial" panose="020B0604020202020204" pitchFamily="34" charset="0"/>
              <a:buChar char="•"/>
            </a:pPr>
            <a:r>
              <a:rPr lang="en-US" sz="2500" b="0" i="0" dirty="0">
                <a:solidFill>
                  <a:srgbClr val="333333"/>
                </a:solidFill>
                <a:effectLst/>
              </a:rPr>
              <a:t>Is located within an urban growth boundary or in a rural residential zone</a:t>
            </a:r>
          </a:p>
          <a:p>
            <a:pPr marL="342900" indent="-342900" algn="l">
              <a:buFont typeface="Arial" panose="020B0604020202020204" pitchFamily="34" charset="0"/>
              <a:buChar char="•"/>
            </a:pPr>
            <a:r>
              <a:rPr lang="en-US" sz="2500" b="0" i="0" dirty="0">
                <a:solidFill>
                  <a:srgbClr val="333333"/>
                </a:solidFill>
                <a:effectLst/>
              </a:rPr>
              <a:t>Will not result in a new building that is sited within an area designated under a statewide land use planning goal relating to natural disasters and hazards (e.g. flood plains or mapped environmental health hazards) unless the development complies with regulations directly related to the hazard</a:t>
            </a:r>
          </a:p>
          <a:p>
            <a:pPr marL="342900" indent="-342900" algn="l">
              <a:buFont typeface="Arial" panose="020B0604020202020204" pitchFamily="34" charset="0"/>
              <a:buChar char="•"/>
            </a:pPr>
            <a:r>
              <a:rPr lang="en-US" sz="2500" b="0" i="0" dirty="0">
                <a:solidFill>
                  <a:srgbClr val="333333"/>
                </a:solidFill>
                <a:effectLst/>
              </a:rPr>
              <a:t>Has adequate transportation access to commercial and medical services; and</a:t>
            </a:r>
          </a:p>
          <a:p>
            <a:pPr marL="342900" indent="-342900" algn="l">
              <a:buFont typeface="Arial" panose="020B0604020202020204" pitchFamily="34" charset="0"/>
              <a:buChar char="•"/>
            </a:pPr>
            <a:r>
              <a:rPr lang="en-US" sz="2500" b="0" i="0" dirty="0">
                <a:solidFill>
                  <a:srgbClr val="333333"/>
                </a:solidFill>
                <a:effectLst/>
              </a:rPr>
              <a:t>Will not pose any unreasonable risk to public health or safety.</a:t>
            </a:r>
          </a:p>
          <a:p>
            <a:pPr algn="l"/>
            <a:endParaRPr lang="en-US" sz="1100" b="0" i="0" dirty="0">
              <a:solidFill>
                <a:srgbClr val="333333"/>
              </a:solidFill>
              <a:effectLst/>
            </a:endParaRPr>
          </a:p>
          <a:p>
            <a:pPr algn="l"/>
            <a:r>
              <a:rPr lang="en-US" sz="2900" b="1" dirty="0">
                <a:solidFill>
                  <a:srgbClr val="333333"/>
                </a:solidFill>
              </a:rPr>
              <a:t>To qualify, a</a:t>
            </a:r>
            <a:r>
              <a:rPr lang="en-US" sz="2900" b="1" i="0" dirty="0">
                <a:solidFill>
                  <a:srgbClr val="333333"/>
                </a:solidFill>
                <a:effectLst/>
              </a:rPr>
              <a:t>n emergency shelter must be operated by:</a:t>
            </a:r>
          </a:p>
          <a:p>
            <a:pPr marL="342900" indent="-342900" algn="l">
              <a:buFont typeface="Arial" panose="020B0604020202020204" pitchFamily="34" charset="0"/>
              <a:buChar char="•"/>
            </a:pPr>
            <a:r>
              <a:rPr lang="en-US" sz="2500" b="0" i="0" dirty="0">
                <a:solidFill>
                  <a:srgbClr val="333333"/>
                </a:solidFill>
                <a:effectLst/>
              </a:rPr>
              <a:t>A local government; or</a:t>
            </a:r>
          </a:p>
          <a:p>
            <a:pPr marL="342900" indent="-342900" algn="l">
              <a:buFont typeface="Arial" panose="020B0604020202020204" pitchFamily="34" charset="0"/>
              <a:buChar char="•"/>
            </a:pPr>
            <a:r>
              <a:rPr lang="en-US" sz="2500" b="0" i="0" dirty="0">
                <a:solidFill>
                  <a:srgbClr val="333333"/>
                </a:solidFill>
                <a:effectLst/>
              </a:rPr>
              <a:t>An organization with at least two years’ experience operating an emergency shelter using best practices that is:</a:t>
            </a:r>
          </a:p>
          <a:p>
            <a:pPr marL="800100" lvl="1" indent="-342900" algn="l">
              <a:buFont typeface="Arial" panose="020B0604020202020204" pitchFamily="34" charset="0"/>
              <a:buChar char="•"/>
            </a:pPr>
            <a:r>
              <a:rPr lang="en-US" sz="2500" b="0" i="0" dirty="0">
                <a:solidFill>
                  <a:srgbClr val="333333"/>
                </a:solidFill>
                <a:effectLst/>
              </a:rPr>
              <a:t>A housing authority</a:t>
            </a:r>
          </a:p>
          <a:p>
            <a:pPr marL="800100" lvl="1" indent="-342900" algn="l">
              <a:buFont typeface="Arial" panose="020B0604020202020204" pitchFamily="34" charset="0"/>
              <a:buChar char="•"/>
            </a:pPr>
            <a:r>
              <a:rPr lang="en-US" sz="2500" b="0" i="0" dirty="0">
                <a:solidFill>
                  <a:srgbClr val="333333"/>
                </a:solidFill>
                <a:effectLst/>
              </a:rPr>
              <a:t>A religious corporation</a:t>
            </a:r>
          </a:p>
          <a:p>
            <a:pPr marL="800100" lvl="1" indent="-342900" algn="l">
              <a:buFont typeface="Arial" panose="020B0604020202020204" pitchFamily="34" charset="0"/>
              <a:buChar char="•"/>
            </a:pPr>
            <a:r>
              <a:rPr lang="en-US" sz="2500" b="0" i="0" dirty="0">
                <a:solidFill>
                  <a:srgbClr val="333333"/>
                </a:solidFill>
                <a:effectLst/>
              </a:rPr>
              <a:t>A public benefit corporation whose charitable purpose includes the support of homeless individuals and that has been recognized as exempt from income tax under section 501(a) of the Internal Revenue Code on or before January 1, 2018; or </a:t>
            </a:r>
          </a:p>
          <a:p>
            <a:pPr marL="800100" lvl="1" indent="-342900" algn="l">
              <a:buFont typeface="Arial" panose="020B0604020202020204" pitchFamily="34" charset="0"/>
              <a:buChar char="•"/>
            </a:pPr>
            <a:r>
              <a:rPr lang="en-US" sz="2500" b="0" i="0" dirty="0">
                <a:solidFill>
                  <a:srgbClr val="333333"/>
                </a:solidFill>
                <a:effectLst/>
              </a:rPr>
              <a:t>A nonprofit corporation partnering with any of those entities.</a:t>
            </a:r>
          </a:p>
          <a:p>
            <a:pPr algn="l"/>
            <a:r>
              <a:rPr lang="en-US" sz="25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25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562062"/>
            <a:ext cx="8441094" cy="5436065"/>
          </a:xfrm>
        </p:spPr>
        <p:txBody>
          <a:bodyPr>
            <a:normAutofit fontScale="85000" lnSpcReduction="20000"/>
          </a:bodyPr>
          <a:lstStyle/>
          <a:p>
            <a:pPr algn="l"/>
            <a:r>
              <a:rPr lang="en-US" sz="3600" b="1" dirty="0">
                <a:ea typeface="Open Sans" panose="020B0606030504020204" pitchFamily="34" charset="0"/>
                <a:cs typeface="Open Sans" panose="020B0606030504020204" pitchFamily="34" charset="0"/>
              </a:rPr>
              <a:t>HB 2006 – Permissive Shelter Provisions</a:t>
            </a:r>
          </a:p>
          <a:p>
            <a:pPr algn="l"/>
            <a:endParaRPr lang="en-US" sz="3600" b="1" dirty="0">
              <a:ea typeface="Open Sans" panose="020B0606030504020204" pitchFamily="34" charset="0"/>
              <a:cs typeface="Open Sans" panose="020B0606030504020204" pitchFamily="34" charset="0"/>
            </a:endParaRPr>
          </a:p>
          <a:p>
            <a:pPr marL="342900" indent="-34290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An emergency </a:t>
            </a:r>
            <a:r>
              <a:rPr lang="en-US" dirty="0">
                <a:solidFill>
                  <a:srgbClr val="000000"/>
                </a:solidFill>
                <a:ea typeface="Open Sans" panose="020B0606030504020204" pitchFamily="34" charset="0"/>
                <a:cs typeface="Open Sans" panose="020B0606030504020204" pitchFamily="34" charset="0"/>
              </a:rPr>
              <a:t>s</a:t>
            </a:r>
            <a:r>
              <a:rPr lang="en-US" b="0" i="0" dirty="0">
                <a:solidFill>
                  <a:srgbClr val="000000"/>
                </a:solidFill>
                <a:effectLst/>
                <a:ea typeface="Open Sans" panose="020B0606030504020204" pitchFamily="34" charset="0"/>
                <a:cs typeface="Open Sans" panose="020B0606030504020204" pitchFamily="34" charset="0"/>
              </a:rPr>
              <a:t>helter </a:t>
            </a:r>
            <a:r>
              <a:rPr lang="en-US" b="1" i="0" dirty="0">
                <a:solidFill>
                  <a:srgbClr val="000000"/>
                </a:solidFill>
                <a:effectLst/>
                <a:ea typeface="Open Sans" panose="020B0606030504020204" pitchFamily="34" charset="0"/>
                <a:cs typeface="Open Sans" panose="020B0606030504020204" pitchFamily="34" charset="0"/>
              </a:rPr>
              <a:t>may </a:t>
            </a:r>
            <a:r>
              <a:rPr lang="en-US" b="0" i="0" dirty="0">
                <a:solidFill>
                  <a:srgbClr val="000000"/>
                </a:solidFill>
                <a:effectLst/>
                <a:ea typeface="Open Sans" panose="020B0606030504020204" pitchFamily="34" charset="0"/>
                <a:cs typeface="Open Sans" panose="020B0606030504020204" pitchFamily="34" charset="0"/>
              </a:rPr>
              <a:t>provide on-site and at no cost:</a:t>
            </a:r>
          </a:p>
          <a:p>
            <a:pPr marL="742950" lvl="1"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Showering and bathing facilities</a:t>
            </a:r>
          </a:p>
          <a:p>
            <a:pPr marL="742950" lvl="1"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Personal property storage</a:t>
            </a:r>
          </a:p>
          <a:p>
            <a:pPr marL="742950" lvl="1"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Laundry</a:t>
            </a:r>
          </a:p>
          <a:p>
            <a:pPr marL="742950" lvl="1"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Food service</a:t>
            </a:r>
          </a:p>
          <a:p>
            <a:pPr marL="742950" lvl="1"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Recreation areas for children and pets</a:t>
            </a:r>
          </a:p>
          <a:p>
            <a:pPr marL="742950" lvl="1"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Case management services, or</a:t>
            </a:r>
          </a:p>
          <a:p>
            <a:pPr marL="742950" lvl="1"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Any other services incidental to the shelter</a:t>
            </a:r>
          </a:p>
          <a:p>
            <a:pPr marL="742950" lvl="1" indent="-285750" algn="l">
              <a:buFont typeface="Arial" panose="020B0604020202020204" pitchFamily="34" charset="0"/>
              <a:buChar char="•"/>
            </a:pPr>
            <a:endParaRPr lang="en-US" b="0" i="0" dirty="0">
              <a:solidFill>
                <a:srgbClr val="000000"/>
              </a:solidFill>
              <a:effectLst/>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An emergency </a:t>
            </a:r>
            <a:r>
              <a:rPr lang="en-US" dirty="0">
                <a:solidFill>
                  <a:srgbClr val="000000"/>
                </a:solidFill>
                <a:ea typeface="Open Sans" panose="020B0606030504020204" pitchFamily="34" charset="0"/>
                <a:cs typeface="Open Sans" panose="020B0606030504020204" pitchFamily="34" charset="0"/>
              </a:rPr>
              <a:t>s</a:t>
            </a:r>
            <a:r>
              <a:rPr lang="en-US" b="0" i="0" dirty="0">
                <a:solidFill>
                  <a:srgbClr val="000000"/>
                </a:solidFill>
                <a:effectLst/>
                <a:ea typeface="Open Sans" panose="020B0606030504020204" pitchFamily="34" charset="0"/>
                <a:cs typeface="Open Sans" panose="020B0606030504020204" pitchFamily="34" charset="0"/>
              </a:rPr>
              <a:t>helter </a:t>
            </a:r>
            <a:r>
              <a:rPr lang="en-US" b="1" i="0" dirty="0">
                <a:solidFill>
                  <a:srgbClr val="000000"/>
                </a:solidFill>
                <a:effectLst/>
                <a:ea typeface="Open Sans" panose="020B0606030504020204" pitchFamily="34" charset="0"/>
                <a:cs typeface="Open Sans" panose="020B0606030504020204" pitchFamily="34" charset="0"/>
              </a:rPr>
              <a:t>may</a:t>
            </a:r>
            <a:r>
              <a:rPr lang="en-US" b="0" i="0" dirty="0">
                <a:solidFill>
                  <a:srgbClr val="000000"/>
                </a:solidFill>
                <a:effectLst/>
                <a:ea typeface="Open Sans" panose="020B0606030504020204" pitchFamily="34" charset="0"/>
                <a:cs typeface="Open Sans" panose="020B0606030504020204" pitchFamily="34" charset="0"/>
              </a:rPr>
              <a:t> include youth shelters, veterans' shelters, winter or warming shelters, day shelters and family violence shelter homes.</a:t>
            </a:r>
          </a:p>
          <a:p>
            <a:pPr marL="285750" indent="-285750" algn="l">
              <a:buFont typeface="Arial" panose="020B0604020202020204" pitchFamily="34" charset="0"/>
              <a:buChar char="•"/>
            </a:pPr>
            <a:endParaRPr lang="en-US" b="0" i="0" dirty="0">
              <a:solidFill>
                <a:srgbClr val="000000"/>
              </a:solidFill>
              <a:effectLst/>
              <a:ea typeface="Open Sans" panose="020B0606030504020204" pitchFamily="34" charset="0"/>
              <a:cs typeface="Open Sans" panose="020B0606030504020204" pitchFamily="34" charset="0"/>
            </a:endParaRPr>
          </a:p>
          <a:p>
            <a:pPr marL="285750" indent="-285750" algn="l">
              <a:buFont typeface="Arial" panose="020B0604020202020204" pitchFamily="34" charset="0"/>
              <a:buChar char="•"/>
            </a:pPr>
            <a:r>
              <a:rPr lang="en-US" b="0" i="0" dirty="0">
                <a:solidFill>
                  <a:srgbClr val="000000"/>
                </a:solidFill>
                <a:effectLst/>
                <a:ea typeface="Open Sans" panose="020B0606030504020204" pitchFamily="34" charset="0"/>
                <a:cs typeface="Open Sans" panose="020B0606030504020204" pitchFamily="34" charset="0"/>
              </a:rPr>
              <a:t>An emergency </a:t>
            </a:r>
            <a:r>
              <a:rPr lang="en-US" dirty="0">
                <a:solidFill>
                  <a:srgbClr val="000000"/>
                </a:solidFill>
                <a:ea typeface="Open Sans" panose="020B0606030504020204" pitchFamily="34" charset="0"/>
                <a:cs typeface="Open Sans" panose="020B0606030504020204" pitchFamily="34" charset="0"/>
              </a:rPr>
              <a:t>s</a:t>
            </a:r>
            <a:r>
              <a:rPr lang="en-US" b="0" i="0" dirty="0">
                <a:solidFill>
                  <a:srgbClr val="000000"/>
                </a:solidFill>
                <a:effectLst/>
                <a:ea typeface="Open Sans" panose="020B0606030504020204" pitchFamily="34" charset="0"/>
                <a:cs typeface="Open Sans" panose="020B0606030504020204" pitchFamily="34" charset="0"/>
              </a:rPr>
              <a:t>helter </a:t>
            </a:r>
            <a:r>
              <a:rPr lang="en-US" b="1" i="0" dirty="0">
                <a:solidFill>
                  <a:srgbClr val="000000"/>
                </a:solidFill>
                <a:effectLst/>
                <a:ea typeface="Open Sans" panose="020B0606030504020204" pitchFamily="34" charset="0"/>
                <a:cs typeface="Open Sans" panose="020B0606030504020204" pitchFamily="34" charset="0"/>
              </a:rPr>
              <a:t>may</a:t>
            </a:r>
            <a:r>
              <a:rPr lang="en-US" b="0" i="0" dirty="0">
                <a:solidFill>
                  <a:srgbClr val="000000"/>
                </a:solidFill>
                <a:effectLst/>
                <a:ea typeface="Open Sans" panose="020B0606030504020204" pitchFamily="34" charset="0"/>
                <a:cs typeface="Open Sans" panose="020B0606030504020204" pitchFamily="34" charset="0"/>
              </a:rPr>
              <a:t> provide additional transitional housing services at a fee of not more than $300/month.</a:t>
            </a:r>
          </a:p>
          <a:p>
            <a:pPr algn="l"/>
            <a:r>
              <a:rPr lang="en-US" dirty="0">
                <a:ea typeface="Open Sans" panose="020B0606030504020204" pitchFamily="34" charset="0"/>
                <a:cs typeface="Open Sans" panose="020B0606030504020204" pitchFamily="34" charset="0"/>
              </a:rPr>
              <a:t> </a:t>
            </a: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96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4CE589-23A1-4955-8BF9-36943AAAF5C1}"/>
              </a:ext>
            </a:extLst>
          </p:cNvPr>
          <p:cNvSpPr>
            <a:spLocks noGrp="1"/>
          </p:cNvSpPr>
          <p:nvPr>
            <p:ph type="subTitle" idx="1"/>
          </p:nvPr>
        </p:nvSpPr>
        <p:spPr>
          <a:xfrm>
            <a:off x="954833" y="562062"/>
            <a:ext cx="8441094" cy="5436065"/>
          </a:xfrm>
        </p:spPr>
        <p:txBody>
          <a:bodyPr>
            <a:normAutofit fontScale="92500"/>
          </a:bodyPr>
          <a:lstStyle/>
          <a:p>
            <a:pPr algn="l"/>
            <a:r>
              <a:rPr lang="en-US" sz="3600" b="1" dirty="0">
                <a:ea typeface="Open Sans" panose="020B0606030504020204" pitchFamily="34" charset="0"/>
                <a:cs typeface="Open Sans" panose="020B0606030504020204" pitchFamily="34" charset="0"/>
              </a:rPr>
              <a:t>HB 2006 – Vehicle Camping</a:t>
            </a:r>
          </a:p>
          <a:p>
            <a:pPr algn="l"/>
            <a:endParaRPr lang="en-US" sz="1100" b="1" dirty="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US" sz="2800" dirty="0">
                <a:ea typeface="Open Sans" panose="020B0606030504020204" pitchFamily="34" charset="0"/>
                <a:cs typeface="Open Sans" panose="020B0606030504020204" pitchFamily="34" charset="0"/>
              </a:rPr>
              <a:t>Any political subdivision </a:t>
            </a:r>
            <a:r>
              <a:rPr lang="en-US" sz="2800" b="1" dirty="0">
                <a:ea typeface="Open Sans" panose="020B0606030504020204" pitchFamily="34" charset="0"/>
                <a:cs typeface="Open Sans" panose="020B0606030504020204" pitchFamily="34" charset="0"/>
              </a:rPr>
              <a:t>may allow </a:t>
            </a:r>
            <a:r>
              <a:rPr lang="en-US" sz="2800" dirty="0">
                <a:ea typeface="Open Sans" panose="020B0606030504020204" pitchFamily="34" charset="0"/>
                <a:cs typeface="Open Sans" panose="020B0606030504020204" pitchFamily="34" charset="0"/>
              </a:rPr>
              <a:t>any public or private entity to allow overnight camping by homeless individuals living in vehicles on the property of the entity. </a:t>
            </a:r>
          </a:p>
          <a:p>
            <a:pPr marL="457200" indent="-457200" algn="l">
              <a:buFont typeface="Arial" panose="020B0604020202020204" pitchFamily="34" charset="0"/>
              <a:buChar char="•"/>
            </a:pPr>
            <a:endParaRPr lang="en-US" sz="1100" dirty="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US" sz="2800" dirty="0">
                <a:ea typeface="Open Sans" panose="020B0606030504020204" pitchFamily="34" charset="0"/>
                <a:cs typeface="Open Sans" panose="020B0606030504020204" pitchFamily="34" charset="0"/>
              </a:rPr>
              <a:t>A political subdivision </a:t>
            </a:r>
            <a:r>
              <a:rPr lang="en-US" sz="2800" b="1" dirty="0">
                <a:ea typeface="Open Sans" panose="020B0606030504020204" pitchFamily="34" charset="0"/>
                <a:cs typeface="Open Sans" panose="020B0606030504020204" pitchFamily="34" charset="0"/>
              </a:rPr>
              <a:t>may impose reasonable conditions</a:t>
            </a:r>
            <a:r>
              <a:rPr lang="en-US" sz="2800" dirty="0">
                <a:ea typeface="Open Sans" panose="020B0606030504020204" pitchFamily="34" charset="0"/>
                <a:cs typeface="Open Sans" panose="020B0606030504020204" pitchFamily="34" charset="0"/>
              </a:rPr>
              <a:t> upon offering camping space under this section, including establishing a maximum number of vehicles allowed.</a:t>
            </a:r>
          </a:p>
          <a:p>
            <a:pPr marL="457200" indent="-457200" algn="l">
              <a:buFont typeface="Arial" panose="020B0604020202020204" pitchFamily="34" charset="0"/>
              <a:buChar char="•"/>
            </a:pPr>
            <a:endParaRPr lang="en-US" sz="1100" dirty="0">
              <a:ea typeface="Open Sans" panose="020B0606030504020204" pitchFamily="34" charset="0"/>
              <a:cs typeface="Open Sans" panose="020B0606030504020204" pitchFamily="34" charset="0"/>
            </a:endParaRPr>
          </a:p>
          <a:p>
            <a:pPr marL="457200" indent="-457200" algn="l">
              <a:buFont typeface="Arial" panose="020B0604020202020204" pitchFamily="34" charset="0"/>
              <a:buChar char="•"/>
            </a:pPr>
            <a:r>
              <a:rPr lang="en-US" sz="2800" dirty="0">
                <a:ea typeface="Open Sans" panose="020B0606030504020204" pitchFamily="34" charset="0"/>
                <a:cs typeface="Open Sans" panose="020B0606030504020204" pitchFamily="34" charset="0"/>
              </a:rPr>
              <a:t>Entities providing camping spaces under this section must also provide access to sanitary facilities, including toilet, handwashing and trash disposal facilities.</a:t>
            </a:r>
            <a:endParaRPr lang="en-US" sz="3600" b="1" dirty="0">
              <a:ea typeface="Open Sans" panose="020B0606030504020204" pitchFamily="34" charset="0"/>
              <a:cs typeface="Open Sans" panose="020B0606030504020204" pitchFamily="34" charset="0"/>
            </a:endParaRPr>
          </a:p>
          <a:p>
            <a:pPr algn="l"/>
            <a:r>
              <a:rPr lang="en-US" dirty="0">
                <a:latin typeface="Open Sans" panose="020B0606030504020204" pitchFamily="34" charset="0"/>
                <a:ea typeface="Open Sans" panose="020B0606030504020204" pitchFamily="34" charset="0"/>
                <a:cs typeface="Open Sans" panose="020B0606030504020204" pitchFamily="34" charset="0"/>
              </a:rPr>
              <a:t> </a:t>
            </a:r>
          </a:p>
        </p:txBody>
      </p:sp>
      <p:pic>
        <p:nvPicPr>
          <p:cNvPr id="5" name="Picture 4">
            <a:extLst>
              <a:ext uri="{FF2B5EF4-FFF2-40B4-BE49-F238E27FC236}">
                <a16:creationId xmlns:a16="http://schemas.microsoft.com/office/drawing/2014/main" id="{49B1F4D1-D742-40A9-AF6A-3FF7887CE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4602" y="5421649"/>
            <a:ext cx="2144979" cy="1216494"/>
          </a:xfrm>
          <a:prstGeom prst="rect">
            <a:avLst/>
          </a:prstGeom>
        </p:spPr>
      </p:pic>
      <p:cxnSp>
        <p:nvCxnSpPr>
          <p:cNvPr id="9" name="Straight Connector 8">
            <a:extLst>
              <a:ext uri="{FF2B5EF4-FFF2-40B4-BE49-F238E27FC236}">
                <a16:creationId xmlns:a16="http://schemas.microsoft.com/office/drawing/2014/main" id="{A882FC39-F4DB-44AF-A7A6-84D49C464D29}"/>
              </a:ext>
            </a:extLst>
          </p:cNvPr>
          <p:cNvCxnSpPr/>
          <p:nvPr/>
        </p:nvCxnSpPr>
        <p:spPr>
          <a:xfrm flipH="1">
            <a:off x="307910" y="6503437"/>
            <a:ext cx="929329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694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854B2C7EE65049B7548C450782B78C" ma:contentTypeVersion="10" ma:contentTypeDescription="Create a new document." ma:contentTypeScope="" ma:versionID="d1cf649d2c3f9dbf3fab15fdeffd7dd9">
  <xsd:schema xmlns:xsd="http://www.w3.org/2001/XMLSchema" xmlns:xs="http://www.w3.org/2001/XMLSchema" xmlns:p="http://schemas.microsoft.com/office/2006/metadata/properties" xmlns:ns3="8f36b7ab-f0d2-4d5b-8940-fdf23af8f9de" targetNamespace="http://schemas.microsoft.com/office/2006/metadata/properties" ma:root="true" ma:fieldsID="86c34531c6cf650325fab1eae6e39e68" ns3:_="">
    <xsd:import namespace="8f36b7ab-f0d2-4d5b-8940-fdf23af8f9d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36b7ab-f0d2-4d5b-8940-fdf23af8f9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306DF5-F13D-4478-86ED-6CB86E5C8C5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DCB601D-659C-4032-BCBB-881A8D653CC5}">
  <ds:schemaRefs>
    <ds:schemaRef ds:uri="http://schemas.microsoft.com/sharepoint/v3/contenttype/forms"/>
  </ds:schemaRefs>
</ds:datastoreItem>
</file>

<file path=customXml/itemProps3.xml><?xml version="1.0" encoding="utf-8"?>
<ds:datastoreItem xmlns:ds="http://schemas.openxmlformats.org/officeDocument/2006/customXml" ds:itemID="{9A33EABF-8496-4E26-A636-9DD8FA6FD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36b7ab-f0d2-4d5b-8940-fdf23af8f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842</TotalTime>
  <Words>2939</Words>
  <Application>Microsoft Office PowerPoint</Application>
  <PresentationFormat>Widescreen</PresentationFormat>
  <Paragraphs>223</Paragraphs>
  <Slides>33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Open Sans</vt:lpstr>
      <vt:lpstr>Calibri Light</vt:lpstr>
      <vt:lpstr>Calibri</vt:lpstr>
      <vt:lpstr>Rockwell</vt:lpstr>
      <vt:lpstr>Century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Oregon Housing &amp; Community Services</vt:lpstr>
      <vt:lpstr>   Community Action Agencies </vt:lpstr>
      <vt:lpstr>   Continuums of Care</vt:lpstr>
      <vt:lpstr>   Housing Authorities of Oregon</vt:lpstr>
      <vt:lpstr> Data Demonstrating the Need</vt:lpstr>
      <vt:lpstr> Data Demonstrating the Need</vt:lpstr>
      <vt:lpstr>Shelter as Infrastructure</vt:lpstr>
      <vt:lpstr>2019 Point-In-Time Count</vt:lpstr>
      <vt:lpstr>2019 Point-In-Time Count</vt:lpstr>
      <vt:lpstr>PowerPoint Presentation</vt:lpstr>
      <vt:lpstr> Permanent Supportive Housing</vt:lpstr>
      <vt:lpstr>Statewide Need</vt:lpstr>
      <vt:lpstr>COVID-19 Eviction Moratorium, Renter Protections and Rental Assistance</vt:lpstr>
      <vt:lpstr>COVID-19 Eviction Moratorium, Renter Protections and Rental Assistance</vt:lpstr>
      <vt:lpstr>COVID-19 Eviction Moratorium, Renter Protections and Rental Assistance</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Oke</dc:creator>
  <cp:lastModifiedBy>Ariel Nelson</cp:lastModifiedBy>
  <cp:revision>5</cp:revision>
  <dcterms:created xsi:type="dcterms:W3CDTF">2019-03-11T21:24:34Z</dcterms:created>
  <dcterms:modified xsi:type="dcterms:W3CDTF">2021-05-21T15:51:42Z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0x0101002C854B2C7EE65049B7548C450782B78C</vt:lpwstr>
  </property>
</Properties>
</file>