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Lst>
  <p:notesMasterIdLst>
    <p:notesMasterId r:id="rId31"/>
  </p:notesMasterIdLst>
  <p:sldIdLst>
    <p:sldId id="261" r:id="rId3"/>
    <p:sldId id="256" r:id="rId4"/>
    <p:sldId id="263" r:id="rId5"/>
    <p:sldId id="257" r:id="rId6"/>
    <p:sldId id="286" r:id="rId7"/>
    <p:sldId id="274" r:id="rId8"/>
    <p:sldId id="264" r:id="rId9"/>
    <p:sldId id="265" r:id="rId10"/>
    <p:sldId id="266" r:id="rId11"/>
    <p:sldId id="270" r:id="rId12"/>
    <p:sldId id="268" r:id="rId13"/>
    <p:sldId id="269" r:id="rId14"/>
    <p:sldId id="279" r:id="rId15"/>
    <p:sldId id="267" r:id="rId16"/>
    <p:sldId id="271" r:id="rId17"/>
    <p:sldId id="272" r:id="rId18"/>
    <p:sldId id="281" r:id="rId19"/>
    <p:sldId id="287" r:id="rId20"/>
    <p:sldId id="273" r:id="rId21"/>
    <p:sldId id="275" r:id="rId22"/>
    <p:sldId id="282" r:id="rId23"/>
    <p:sldId id="283" r:id="rId24"/>
    <p:sldId id="284" r:id="rId25"/>
    <p:sldId id="285" r:id="rId26"/>
    <p:sldId id="277" r:id="rId27"/>
    <p:sldId id="278" r:id="rId28"/>
    <p:sldId id="280" r:id="rId29"/>
    <p:sldId id="260" r:id="rId30"/>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75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microsoft.com/office/2016/11/relationships/changesInfo" Target="changesInfos/changesInfo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ableStyles" Target="tableStyles.xml"/><Relationship Id="rId8" Type="http://schemas.openxmlformats.org/officeDocument/2006/relationships/slide" Target="slides/slide6.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k Gharst" userId="18880a3d-00bc-484b-a787-f3d8cce47100" providerId="ADAL" clId="{0884B81D-F733-45FA-AABD-98C6BF2E83E2}"/>
    <pc:docChg chg="custSel modSld">
      <pc:chgData name="Mark Gharst" userId="18880a3d-00bc-484b-a787-f3d8cce47100" providerId="ADAL" clId="{0884B81D-F733-45FA-AABD-98C6BF2E83E2}" dt="2021-08-24T17:23:11.264" v="1" actId="27636"/>
      <pc:docMkLst>
        <pc:docMk/>
      </pc:docMkLst>
      <pc:sldChg chg="modSp mod">
        <pc:chgData name="Mark Gharst" userId="18880a3d-00bc-484b-a787-f3d8cce47100" providerId="ADAL" clId="{0884B81D-F733-45FA-AABD-98C6BF2E83E2}" dt="2021-08-24T17:23:11.264" v="1" actId="27636"/>
        <pc:sldMkLst>
          <pc:docMk/>
          <pc:sldMk cId="692300329" sldId="278"/>
        </pc:sldMkLst>
        <pc:spChg chg="mod">
          <ac:chgData name="Mark Gharst" userId="18880a3d-00bc-484b-a787-f3d8cce47100" providerId="ADAL" clId="{0884B81D-F733-45FA-AABD-98C6BF2E83E2}" dt="2021-08-24T17:23:11.264" v="1" actId="27636"/>
          <ac:spMkLst>
            <pc:docMk/>
            <pc:sldMk cId="692300329" sldId="278"/>
            <ac:spMk id="3" creationId="{27E72AAA-9198-42B9-9385-F60EF803ABD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343" cy="467071"/>
          </a:xfrm>
          <a:prstGeom prst="rect">
            <a:avLst/>
          </a:prstGeom>
        </p:spPr>
        <p:txBody>
          <a:bodyPr vert="horz" lIns="93315" tIns="46657" rIns="93315" bIns="46657" rtlCol="0"/>
          <a:lstStyle>
            <a:lvl1pPr algn="l">
              <a:defRPr sz="1200"/>
            </a:lvl1pPr>
          </a:lstStyle>
          <a:p>
            <a:endParaRPr lang="en-US"/>
          </a:p>
        </p:txBody>
      </p:sp>
      <p:sp>
        <p:nvSpPr>
          <p:cNvPr id="3" name="Date Placeholder 2"/>
          <p:cNvSpPr>
            <a:spLocks noGrp="1"/>
          </p:cNvSpPr>
          <p:nvPr>
            <p:ph type="dt" idx="1"/>
          </p:nvPr>
        </p:nvSpPr>
        <p:spPr>
          <a:xfrm>
            <a:off x="3978132" y="0"/>
            <a:ext cx="3043343" cy="467071"/>
          </a:xfrm>
          <a:prstGeom prst="rect">
            <a:avLst/>
          </a:prstGeom>
        </p:spPr>
        <p:txBody>
          <a:bodyPr vert="horz" lIns="93315" tIns="46657" rIns="93315" bIns="46657" rtlCol="0"/>
          <a:lstStyle>
            <a:lvl1pPr algn="r">
              <a:defRPr sz="1200"/>
            </a:lvl1pPr>
          </a:lstStyle>
          <a:p>
            <a:fld id="{8B922FDE-6623-4546-A74B-4AFBBC627977}" type="datetimeFigureOut">
              <a:rPr lang="en-US" smtClean="0"/>
              <a:t>8/24/2021</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15" tIns="46657" rIns="93315" bIns="46657" rtlCol="0" anchor="ctr"/>
          <a:lstStyle/>
          <a:p>
            <a:endParaRPr lang="en-US"/>
          </a:p>
        </p:txBody>
      </p:sp>
      <p:sp>
        <p:nvSpPr>
          <p:cNvPr id="5" name="Notes Placeholder 4"/>
          <p:cNvSpPr>
            <a:spLocks noGrp="1"/>
          </p:cNvSpPr>
          <p:nvPr>
            <p:ph type="body" sz="quarter" idx="3"/>
          </p:nvPr>
        </p:nvSpPr>
        <p:spPr>
          <a:xfrm>
            <a:off x="702310" y="4480005"/>
            <a:ext cx="5618480" cy="3665458"/>
          </a:xfrm>
          <a:prstGeom prst="rect">
            <a:avLst/>
          </a:prstGeom>
        </p:spPr>
        <p:txBody>
          <a:bodyPr vert="horz" lIns="93315" tIns="46657" rIns="93315" bIns="4665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42030"/>
            <a:ext cx="3043343" cy="467070"/>
          </a:xfrm>
          <a:prstGeom prst="rect">
            <a:avLst/>
          </a:prstGeom>
        </p:spPr>
        <p:txBody>
          <a:bodyPr vert="horz" lIns="93315" tIns="46657" rIns="93315" bIns="46657"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0"/>
          </a:xfrm>
          <a:prstGeom prst="rect">
            <a:avLst/>
          </a:prstGeom>
        </p:spPr>
        <p:txBody>
          <a:bodyPr vert="horz" lIns="93315" tIns="46657" rIns="93315" bIns="46657" rtlCol="0" anchor="b"/>
          <a:lstStyle>
            <a:lvl1pPr algn="r">
              <a:defRPr sz="1200"/>
            </a:lvl1pPr>
          </a:lstStyle>
          <a:p>
            <a:fld id="{D577782B-592D-4296-8A8D-46081794302C}" type="slidenum">
              <a:rPr lang="en-US" smtClean="0"/>
              <a:t>‹#›</a:t>
            </a:fld>
            <a:endParaRPr lang="en-US"/>
          </a:p>
        </p:txBody>
      </p:sp>
    </p:spTree>
    <p:extLst>
      <p:ext uri="{BB962C8B-B14F-4D97-AF65-F5344CB8AC3E}">
        <p14:creationId xmlns:p14="http://schemas.microsoft.com/office/powerpoint/2010/main" val="2625027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577782B-592D-4296-8A8D-46081794302C}" type="slidenum">
              <a:rPr lang="en-US" smtClean="0"/>
              <a:t>1</a:t>
            </a:fld>
            <a:endParaRPr lang="en-US"/>
          </a:p>
        </p:txBody>
      </p:sp>
    </p:spTree>
    <p:extLst>
      <p:ext uri="{BB962C8B-B14F-4D97-AF65-F5344CB8AC3E}">
        <p14:creationId xmlns:p14="http://schemas.microsoft.com/office/powerpoint/2010/main" val="6233871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577782B-592D-4296-8A8D-46081794302C}" type="slidenum">
              <a:rPr lang="en-US" smtClean="0"/>
              <a:t>10</a:t>
            </a:fld>
            <a:endParaRPr lang="en-US"/>
          </a:p>
        </p:txBody>
      </p:sp>
    </p:spTree>
    <p:extLst>
      <p:ext uri="{BB962C8B-B14F-4D97-AF65-F5344CB8AC3E}">
        <p14:creationId xmlns:p14="http://schemas.microsoft.com/office/powerpoint/2010/main" val="16429787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577782B-592D-4296-8A8D-46081794302C}" type="slidenum">
              <a:rPr lang="en-US" smtClean="0"/>
              <a:t>11</a:t>
            </a:fld>
            <a:endParaRPr lang="en-US"/>
          </a:p>
        </p:txBody>
      </p:sp>
    </p:spTree>
    <p:extLst>
      <p:ext uri="{BB962C8B-B14F-4D97-AF65-F5344CB8AC3E}">
        <p14:creationId xmlns:p14="http://schemas.microsoft.com/office/powerpoint/2010/main" val="2084434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577782B-592D-4296-8A8D-46081794302C}" type="slidenum">
              <a:rPr lang="en-US" smtClean="0"/>
              <a:t>12</a:t>
            </a:fld>
            <a:endParaRPr lang="en-US"/>
          </a:p>
        </p:txBody>
      </p:sp>
    </p:spTree>
    <p:extLst>
      <p:ext uri="{BB962C8B-B14F-4D97-AF65-F5344CB8AC3E}">
        <p14:creationId xmlns:p14="http://schemas.microsoft.com/office/powerpoint/2010/main" val="42525037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577782B-592D-4296-8A8D-46081794302C}" type="slidenum">
              <a:rPr lang="en-US" smtClean="0"/>
              <a:t>13</a:t>
            </a:fld>
            <a:endParaRPr lang="en-US"/>
          </a:p>
        </p:txBody>
      </p:sp>
    </p:spTree>
    <p:extLst>
      <p:ext uri="{BB962C8B-B14F-4D97-AF65-F5344CB8AC3E}">
        <p14:creationId xmlns:p14="http://schemas.microsoft.com/office/powerpoint/2010/main" val="16238264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577782B-592D-4296-8A8D-46081794302C}" type="slidenum">
              <a:rPr lang="en-US" smtClean="0"/>
              <a:t>14</a:t>
            </a:fld>
            <a:endParaRPr lang="en-US"/>
          </a:p>
        </p:txBody>
      </p:sp>
    </p:spTree>
    <p:extLst>
      <p:ext uri="{BB962C8B-B14F-4D97-AF65-F5344CB8AC3E}">
        <p14:creationId xmlns:p14="http://schemas.microsoft.com/office/powerpoint/2010/main" val="5295654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577782B-592D-4296-8A8D-46081794302C}" type="slidenum">
              <a:rPr lang="en-US" smtClean="0"/>
              <a:t>15</a:t>
            </a:fld>
            <a:endParaRPr lang="en-US"/>
          </a:p>
        </p:txBody>
      </p:sp>
    </p:spTree>
    <p:extLst>
      <p:ext uri="{BB962C8B-B14F-4D97-AF65-F5344CB8AC3E}">
        <p14:creationId xmlns:p14="http://schemas.microsoft.com/office/powerpoint/2010/main" val="24660319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577782B-592D-4296-8A8D-46081794302C}" type="slidenum">
              <a:rPr lang="en-US" smtClean="0"/>
              <a:t>16</a:t>
            </a:fld>
            <a:endParaRPr lang="en-US"/>
          </a:p>
        </p:txBody>
      </p:sp>
    </p:spTree>
    <p:extLst>
      <p:ext uri="{BB962C8B-B14F-4D97-AF65-F5344CB8AC3E}">
        <p14:creationId xmlns:p14="http://schemas.microsoft.com/office/powerpoint/2010/main" val="38315549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577782B-592D-4296-8A8D-46081794302C}" type="slidenum">
              <a:rPr lang="en-US" smtClean="0"/>
              <a:t>17</a:t>
            </a:fld>
            <a:endParaRPr lang="en-US"/>
          </a:p>
        </p:txBody>
      </p:sp>
    </p:spTree>
    <p:extLst>
      <p:ext uri="{BB962C8B-B14F-4D97-AF65-F5344CB8AC3E}">
        <p14:creationId xmlns:p14="http://schemas.microsoft.com/office/powerpoint/2010/main" val="41302054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577782B-592D-4296-8A8D-46081794302C}" type="slidenum">
              <a:rPr lang="en-US" smtClean="0"/>
              <a:t>18</a:t>
            </a:fld>
            <a:endParaRPr lang="en-US"/>
          </a:p>
        </p:txBody>
      </p:sp>
    </p:spTree>
    <p:extLst>
      <p:ext uri="{BB962C8B-B14F-4D97-AF65-F5344CB8AC3E}">
        <p14:creationId xmlns:p14="http://schemas.microsoft.com/office/powerpoint/2010/main" val="109835930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577782B-592D-4296-8A8D-46081794302C}" type="slidenum">
              <a:rPr lang="en-US" smtClean="0"/>
              <a:t>19</a:t>
            </a:fld>
            <a:endParaRPr lang="en-US"/>
          </a:p>
        </p:txBody>
      </p:sp>
    </p:spTree>
    <p:extLst>
      <p:ext uri="{BB962C8B-B14F-4D97-AF65-F5344CB8AC3E}">
        <p14:creationId xmlns:p14="http://schemas.microsoft.com/office/powerpoint/2010/main" val="30550775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577782B-592D-4296-8A8D-46081794302C}" type="slidenum">
              <a:rPr lang="en-US" smtClean="0"/>
              <a:t>2</a:t>
            </a:fld>
            <a:endParaRPr lang="en-US"/>
          </a:p>
        </p:txBody>
      </p:sp>
    </p:spTree>
    <p:extLst>
      <p:ext uri="{BB962C8B-B14F-4D97-AF65-F5344CB8AC3E}">
        <p14:creationId xmlns:p14="http://schemas.microsoft.com/office/powerpoint/2010/main" val="393018463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577782B-592D-4296-8A8D-46081794302C}" type="slidenum">
              <a:rPr lang="en-US" smtClean="0"/>
              <a:t>20</a:t>
            </a:fld>
            <a:endParaRPr lang="en-US"/>
          </a:p>
        </p:txBody>
      </p:sp>
    </p:spTree>
    <p:extLst>
      <p:ext uri="{BB962C8B-B14F-4D97-AF65-F5344CB8AC3E}">
        <p14:creationId xmlns:p14="http://schemas.microsoft.com/office/powerpoint/2010/main" val="257560400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577782B-592D-4296-8A8D-46081794302C}" type="slidenum">
              <a:rPr lang="en-US" smtClean="0"/>
              <a:t>21</a:t>
            </a:fld>
            <a:endParaRPr lang="en-US"/>
          </a:p>
        </p:txBody>
      </p:sp>
    </p:spTree>
    <p:extLst>
      <p:ext uri="{BB962C8B-B14F-4D97-AF65-F5344CB8AC3E}">
        <p14:creationId xmlns:p14="http://schemas.microsoft.com/office/powerpoint/2010/main" val="145527132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577782B-592D-4296-8A8D-46081794302C}" type="slidenum">
              <a:rPr lang="en-US" smtClean="0"/>
              <a:t>22</a:t>
            </a:fld>
            <a:endParaRPr lang="en-US"/>
          </a:p>
        </p:txBody>
      </p:sp>
    </p:spTree>
    <p:extLst>
      <p:ext uri="{BB962C8B-B14F-4D97-AF65-F5344CB8AC3E}">
        <p14:creationId xmlns:p14="http://schemas.microsoft.com/office/powerpoint/2010/main" val="30119710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577782B-592D-4296-8A8D-46081794302C}" type="slidenum">
              <a:rPr lang="en-US" smtClean="0"/>
              <a:t>23</a:t>
            </a:fld>
            <a:endParaRPr lang="en-US"/>
          </a:p>
        </p:txBody>
      </p:sp>
    </p:spTree>
    <p:extLst>
      <p:ext uri="{BB962C8B-B14F-4D97-AF65-F5344CB8AC3E}">
        <p14:creationId xmlns:p14="http://schemas.microsoft.com/office/powerpoint/2010/main" val="77727456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577782B-592D-4296-8A8D-46081794302C}" type="slidenum">
              <a:rPr lang="en-US" smtClean="0"/>
              <a:t>24</a:t>
            </a:fld>
            <a:endParaRPr lang="en-US"/>
          </a:p>
        </p:txBody>
      </p:sp>
    </p:spTree>
    <p:extLst>
      <p:ext uri="{BB962C8B-B14F-4D97-AF65-F5344CB8AC3E}">
        <p14:creationId xmlns:p14="http://schemas.microsoft.com/office/powerpoint/2010/main" val="134355909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577782B-592D-4296-8A8D-46081794302C}" type="slidenum">
              <a:rPr lang="en-US" smtClean="0"/>
              <a:t>25</a:t>
            </a:fld>
            <a:endParaRPr lang="en-US"/>
          </a:p>
        </p:txBody>
      </p:sp>
    </p:spTree>
    <p:extLst>
      <p:ext uri="{BB962C8B-B14F-4D97-AF65-F5344CB8AC3E}">
        <p14:creationId xmlns:p14="http://schemas.microsoft.com/office/powerpoint/2010/main" val="306082620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577782B-592D-4296-8A8D-46081794302C}" type="slidenum">
              <a:rPr lang="en-US" smtClean="0"/>
              <a:t>26</a:t>
            </a:fld>
            <a:endParaRPr lang="en-US"/>
          </a:p>
        </p:txBody>
      </p:sp>
    </p:spTree>
    <p:extLst>
      <p:ext uri="{BB962C8B-B14F-4D97-AF65-F5344CB8AC3E}">
        <p14:creationId xmlns:p14="http://schemas.microsoft.com/office/powerpoint/2010/main" val="187476526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577782B-592D-4296-8A8D-46081794302C}" type="slidenum">
              <a:rPr lang="en-US" smtClean="0"/>
              <a:t>27</a:t>
            </a:fld>
            <a:endParaRPr lang="en-US"/>
          </a:p>
        </p:txBody>
      </p:sp>
    </p:spTree>
    <p:extLst>
      <p:ext uri="{BB962C8B-B14F-4D97-AF65-F5344CB8AC3E}">
        <p14:creationId xmlns:p14="http://schemas.microsoft.com/office/powerpoint/2010/main" val="251176733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577782B-592D-4296-8A8D-46081794302C}" type="slidenum">
              <a:rPr lang="en-US" smtClean="0"/>
              <a:t>28</a:t>
            </a:fld>
            <a:endParaRPr lang="en-US"/>
          </a:p>
        </p:txBody>
      </p:sp>
    </p:spTree>
    <p:extLst>
      <p:ext uri="{BB962C8B-B14F-4D97-AF65-F5344CB8AC3E}">
        <p14:creationId xmlns:p14="http://schemas.microsoft.com/office/powerpoint/2010/main" val="801815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577782B-592D-4296-8A8D-46081794302C}" type="slidenum">
              <a:rPr lang="en-US" smtClean="0"/>
              <a:t>3</a:t>
            </a:fld>
            <a:endParaRPr lang="en-US"/>
          </a:p>
        </p:txBody>
      </p:sp>
    </p:spTree>
    <p:extLst>
      <p:ext uri="{BB962C8B-B14F-4D97-AF65-F5344CB8AC3E}">
        <p14:creationId xmlns:p14="http://schemas.microsoft.com/office/powerpoint/2010/main" val="41047854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577782B-592D-4296-8A8D-46081794302C}" type="slidenum">
              <a:rPr lang="en-US" smtClean="0"/>
              <a:t>4</a:t>
            </a:fld>
            <a:endParaRPr lang="en-US"/>
          </a:p>
        </p:txBody>
      </p:sp>
    </p:spTree>
    <p:extLst>
      <p:ext uri="{BB962C8B-B14F-4D97-AF65-F5344CB8AC3E}">
        <p14:creationId xmlns:p14="http://schemas.microsoft.com/office/powerpoint/2010/main" val="14324592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577782B-592D-4296-8A8D-46081794302C}" type="slidenum">
              <a:rPr lang="en-US" smtClean="0"/>
              <a:t>5</a:t>
            </a:fld>
            <a:endParaRPr lang="en-US"/>
          </a:p>
        </p:txBody>
      </p:sp>
    </p:spTree>
    <p:extLst>
      <p:ext uri="{BB962C8B-B14F-4D97-AF65-F5344CB8AC3E}">
        <p14:creationId xmlns:p14="http://schemas.microsoft.com/office/powerpoint/2010/main" val="39909696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577782B-592D-4296-8A8D-46081794302C}" type="slidenum">
              <a:rPr lang="en-US" smtClean="0"/>
              <a:t>6</a:t>
            </a:fld>
            <a:endParaRPr lang="en-US"/>
          </a:p>
        </p:txBody>
      </p:sp>
    </p:spTree>
    <p:extLst>
      <p:ext uri="{BB962C8B-B14F-4D97-AF65-F5344CB8AC3E}">
        <p14:creationId xmlns:p14="http://schemas.microsoft.com/office/powerpoint/2010/main" val="8901678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577782B-592D-4296-8A8D-46081794302C}" type="slidenum">
              <a:rPr lang="en-US" smtClean="0"/>
              <a:t>7</a:t>
            </a:fld>
            <a:endParaRPr lang="en-US"/>
          </a:p>
        </p:txBody>
      </p:sp>
    </p:spTree>
    <p:extLst>
      <p:ext uri="{BB962C8B-B14F-4D97-AF65-F5344CB8AC3E}">
        <p14:creationId xmlns:p14="http://schemas.microsoft.com/office/powerpoint/2010/main" val="9045071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577782B-592D-4296-8A8D-46081794302C}" type="slidenum">
              <a:rPr lang="en-US" smtClean="0"/>
              <a:t>8</a:t>
            </a:fld>
            <a:endParaRPr lang="en-US"/>
          </a:p>
        </p:txBody>
      </p:sp>
    </p:spTree>
    <p:extLst>
      <p:ext uri="{BB962C8B-B14F-4D97-AF65-F5344CB8AC3E}">
        <p14:creationId xmlns:p14="http://schemas.microsoft.com/office/powerpoint/2010/main" val="25865794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577782B-592D-4296-8A8D-46081794302C}" type="slidenum">
              <a:rPr lang="en-US" smtClean="0"/>
              <a:t>9</a:t>
            </a:fld>
            <a:endParaRPr lang="en-US"/>
          </a:p>
        </p:txBody>
      </p:sp>
    </p:spTree>
    <p:extLst>
      <p:ext uri="{BB962C8B-B14F-4D97-AF65-F5344CB8AC3E}">
        <p14:creationId xmlns:p14="http://schemas.microsoft.com/office/powerpoint/2010/main" val="15117734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9FDF5-68A8-444F-8E70-DA3711E93B7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7720490-3A1F-4D24-A3D5-6BF2AF66F3E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89D3D35-3011-4AE9-B02E-CCE9EA33D551}"/>
              </a:ext>
            </a:extLst>
          </p:cNvPr>
          <p:cNvSpPr>
            <a:spLocks noGrp="1"/>
          </p:cNvSpPr>
          <p:nvPr>
            <p:ph type="dt" sz="half" idx="10"/>
          </p:nvPr>
        </p:nvSpPr>
        <p:spPr/>
        <p:txBody>
          <a:bodyPr/>
          <a:lstStyle/>
          <a:p>
            <a:fld id="{8B3948CF-6381-4C13-B55B-1C7DD29F4340}" type="datetime1">
              <a:rPr lang="en-US" smtClean="0"/>
              <a:t>8/24/2021</a:t>
            </a:fld>
            <a:endParaRPr lang="en-US"/>
          </a:p>
        </p:txBody>
      </p:sp>
      <p:sp>
        <p:nvSpPr>
          <p:cNvPr id="5" name="Footer Placeholder 4">
            <a:extLst>
              <a:ext uri="{FF2B5EF4-FFF2-40B4-BE49-F238E27FC236}">
                <a16:creationId xmlns:a16="http://schemas.microsoft.com/office/drawing/2014/main" id="{25D4E5C0-3D03-4028-9F03-01C0760FBB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4AC387-D618-4498-BB93-D608A7F2C300}"/>
              </a:ext>
            </a:extLst>
          </p:cNvPr>
          <p:cNvSpPr>
            <a:spLocks noGrp="1"/>
          </p:cNvSpPr>
          <p:nvPr>
            <p:ph type="sldNum" sz="quarter" idx="12"/>
          </p:nvPr>
        </p:nvSpPr>
        <p:spPr/>
        <p:txBody>
          <a:bodyPr/>
          <a:lstStyle/>
          <a:p>
            <a:fld id="{8181177A-FFC5-46ED-BDDA-65BA51ED8E89}" type="slidenum">
              <a:rPr lang="en-US" smtClean="0"/>
              <a:t>‹#›</a:t>
            </a:fld>
            <a:endParaRPr lang="en-US"/>
          </a:p>
        </p:txBody>
      </p:sp>
    </p:spTree>
    <p:extLst>
      <p:ext uri="{BB962C8B-B14F-4D97-AF65-F5344CB8AC3E}">
        <p14:creationId xmlns:p14="http://schemas.microsoft.com/office/powerpoint/2010/main" val="13668063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AFC80D-A603-4CF6-A45E-D41B231664D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002A76D-6132-4D88-9A17-99B3BDE349D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78A68E-B0DF-4DE6-9EA1-3581441C5A69}"/>
              </a:ext>
            </a:extLst>
          </p:cNvPr>
          <p:cNvSpPr>
            <a:spLocks noGrp="1"/>
          </p:cNvSpPr>
          <p:nvPr>
            <p:ph type="dt" sz="half" idx="10"/>
          </p:nvPr>
        </p:nvSpPr>
        <p:spPr/>
        <p:txBody>
          <a:bodyPr/>
          <a:lstStyle/>
          <a:p>
            <a:fld id="{1347B8D6-E06E-452F-8408-1C95F438FAA5}" type="datetime1">
              <a:rPr lang="en-US" smtClean="0"/>
              <a:t>8/24/2021</a:t>
            </a:fld>
            <a:endParaRPr lang="en-US"/>
          </a:p>
        </p:txBody>
      </p:sp>
      <p:sp>
        <p:nvSpPr>
          <p:cNvPr id="5" name="Footer Placeholder 4">
            <a:extLst>
              <a:ext uri="{FF2B5EF4-FFF2-40B4-BE49-F238E27FC236}">
                <a16:creationId xmlns:a16="http://schemas.microsoft.com/office/drawing/2014/main" id="{9DD15842-55AA-402C-B02B-992AC1ECC9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D2B9A2-B72A-49B3-BD9D-F54209A70BD9}"/>
              </a:ext>
            </a:extLst>
          </p:cNvPr>
          <p:cNvSpPr>
            <a:spLocks noGrp="1"/>
          </p:cNvSpPr>
          <p:nvPr>
            <p:ph type="sldNum" sz="quarter" idx="12"/>
          </p:nvPr>
        </p:nvSpPr>
        <p:spPr/>
        <p:txBody>
          <a:bodyPr/>
          <a:lstStyle/>
          <a:p>
            <a:fld id="{8181177A-FFC5-46ED-BDDA-65BA51ED8E89}" type="slidenum">
              <a:rPr lang="en-US" smtClean="0"/>
              <a:t>‹#›</a:t>
            </a:fld>
            <a:endParaRPr lang="en-US"/>
          </a:p>
        </p:txBody>
      </p:sp>
    </p:spTree>
    <p:extLst>
      <p:ext uri="{BB962C8B-B14F-4D97-AF65-F5344CB8AC3E}">
        <p14:creationId xmlns:p14="http://schemas.microsoft.com/office/powerpoint/2010/main" val="20424847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B44CDD7-10B5-4996-992F-E24CF1AA280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7180B35-BC0B-4403-B824-E8D09747332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CFC45A-0144-4B39-B9B2-2A506E733923}"/>
              </a:ext>
            </a:extLst>
          </p:cNvPr>
          <p:cNvSpPr>
            <a:spLocks noGrp="1"/>
          </p:cNvSpPr>
          <p:nvPr>
            <p:ph type="dt" sz="half" idx="10"/>
          </p:nvPr>
        </p:nvSpPr>
        <p:spPr/>
        <p:txBody>
          <a:bodyPr/>
          <a:lstStyle/>
          <a:p>
            <a:fld id="{E130B27A-2060-4E80-BA29-65F37939FE57}" type="datetime1">
              <a:rPr lang="en-US" smtClean="0"/>
              <a:t>8/24/2021</a:t>
            </a:fld>
            <a:endParaRPr lang="en-US"/>
          </a:p>
        </p:txBody>
      </p:sp>
      <p:sp>
        <p:nvSpPr>
          <p:cNvPr id="5" name="Footer Placeholder 4">
            <a:extLst>
              <a:ext uri="{FF2B5EF4-FFF2-40B4-BE49-F238E27FC236}">
                <a16:creationId xmlns:a16="http://schemas.microsoft.com/office/drawing/2014/main" id="{FB5CD20A-E64A-4953-AF75-BE09C1D740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9E75C1-C4F1-46B1-897B-CD0F3A0DA005}"/>
              </a:ext>
            </a:extLst>
          </p:cNvPr>
          <p:cNvSpPr>
            <a:spLocks noGrp="1"/>
          </p:cNvSpPr>
          <p:nvPr>
            <p:ph type="sldNum" sz="quarter" idx="12"/>
          </p:nvPr>
        </p:nvSpPr>
        <p:spPr/>
        <p:txBody>
          <a:bodyPr/>
          <a:lstStyle/>
          <a:p>
            <a:fld id="{8181177A-FFC5-46ED-BDDA-65BA51ED8E89}" type="slidenum">
              <a:rPr lang="en-US" smtClean="0"/>
              <a:t>‹#›</a:t>
            </a:fld>
            <a:endParaRPr lang="en-US"/>
          </a:p>
        </p:txBody>
      </p:sp>
    </p:spTree>
    <p:extLst>
      <p:ext uri="{BB962C8B-B14F-4D97-AF65-F5344CB8AC3E}">
        <p14:creationId xmlns:p14="http://schemas.microsoft.com/office/powerpoint/2010/main" val="23756804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7D845-E34A-4EAB-98E2-DBD627D6BF3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2D3AA7A-688F-4384-8235-91509FFAE3F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A7B4D8B-1E74-4E6F-8CFF-6BA2EE4F1F2A}"/>
              </a:ext>
            </a:extLst>
          </p:cNvPr>
          <p:cNvSpPr>
            <a:spLocks noGrp="1"/>
          </p:cNvSpPr>
          <p:nvPr>
            <p:ph type="dt" sz="half" idx="10"/>
          </p:nvPr>
        </p:nvSpPr>
        <p:spPr/>
        <p:txBody>
          <a:bodyPr/>
          <a:lstStyle/>
          <a:p>
            <a:fld id="{08598066-393C-4922-9582-C4A2F2B9BB5C}" type="datetimeFigureOut">
              <a:rPr lang="en-US" smtClean="0"/>
              <a:t>8/24/2021</a:t>
            </a:fld>
            <a:endParaRPr lang="en-US"/>
          </a:p>
        </p:txBody>
      </p:sp>
      <p:sp>
        <p:nvSpPr>
          <p:cNvPr id="5" name="Footer Placeholder 4">
            <a:extLst>
              <a:ext uri="{FF2B5EF4-FFF2-40B4-BE49-F238E27FC236}">
                <a16:creationId xmlns:a16="http://schemas.microsoft.com/office/drawing/2014/main" id="{E4EDA915-75B1-4514-AD64-2837428EFE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C3E106-5C41-4E3D-8A6D-32A3AEBD9499}"/>
              </a:ext>
            </a:extLst>
          </p:cNvPr>
          <p:cNvSpPr>
            <a:spLocks noGrp="1"/>
          </p:cNvSpPr>
          <p:nvPr>
            <p:ph type="sldNum" sz="quarter" idx="12"/>
          </p:nvPr>
        </p:nvSpPr>
        <p:spPr/>
        <p:txBody>
          <a:bodyPr/>
          <a:lstStyle/>
          <a:p>
            <a:fld id="{E6338121-BA49-4285-9E66-AB8A017B4CA9}" type="slidenum">
              <a:rPr lang="en-US" smtClean="0"/>
              <a:t>‹#›</a:t>
            </a:fld>
            <a:endParaRPr lang="en-US"/>
          </a:p>
        </p:txBody>
      </p:sp>
    </p:spTree>
    <p:extLst>
      <p:ext uri="{BB962C8B-B14F-4D97-AF65-F5344CB8AC3E}">
        <p14:creationId xmlns:p14="http://schemas.microsoft.com/office/powerpoint/2010/main" val="12706539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D9DBCA-47D8-4304-8DB1-1FA64629165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A4C5AD7-4383-469B-9481-4E305925AA2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C9B99D-43E7-4B21-963E-041B54E7F84F}"/>
              </a:ext>
            </a:extLst>
          </p:cNvPr>
          <p:cNvSpPr>
            <a:spLocks noGrp="1"/>
          </p:cNvSpPr>
          <p:nvPr>
            <p:ph type="dt" sz="half" idx="10"/>
          </p:nvPr>
        </p:nvSpPr>
        <p:spPr/>
        <p:txBody>
          <a:bodyPr/>
          <a:lstStyle/>
          <a:p>
            <a:fld id="{08598066-393C-4922-9582-C4A2F2B9BB5C}" type="datetimeFigureOut">
              <a:rPr lang="en-US" smtClean="0"/>
              <a:t>8/24/2021</a:t>
            </a:fld>
            <a:endParaRPr lang="en-US"/>
          </a:p>
        </p:txBody>
      </p:sp>
      <p:sp>
        <p:nvSpPr>
          <p:cNvPr id="5" name="Footer Placeholder 4">
            <a:extLst>
              <a:ext uri="{FF2B5EF4-FFF2-40B4-BE49-F238E27FC236}">
                <a16:creationId xmlns:a16="http://schemas.microsoft.com/office/drawing/2014/main" id="{86AA036F-410D-4F98-A544-E4C83ED740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2E935D-38C3-47D2-8B52-086BE903CEE7}"/>
              </a:ext>
            </a:extLst>
          </p:cNvPr>
          <p:cNvSpPr>
            <a:spLocks noGrp="1"/>
          </p:cNvSpPr>
          <p:nvPr>
            <p:ph type="sldNum" sz="quarter" idx="12"/>
          </p:nvPr>
        </p:nvSpPr>
        <p:spPr/>
        <p:txBody>
          <a:bodyPr/>
          <a:lstStyle/>
          <a:p>
            <a:fld id="{E6338121-BA49-4285-9E66-AB8A017B4CA9}" type="slidenum">
              <a:rPr lang="en-US" smtClean="0"/>
              <a:t>‹#›</a:t>
            </a:fld>
            <a:endParaRPr lang="en-US"/>
          </a:p>
        </p:txBody>
      </p:sp>
    </p:spTree>
    <p:extLst>
      <p:ext uri="{BB962C8B-B14F-4D97-AF65-F5344CB8AC3E}">
        <p14:creationId xmlns:p14="http://schemas.microsoft.com/office/powerpoint/2010/main" val="30470450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DCD67D-7E8E-43DB-BF50-16FEC943C8D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09848FA-3927-49C8-B285-9CADFBD2D53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B5349F1-C34C-4F48-BC88-C3EB6DFA47CF}"/>
              </a:ext>
            </a:extLst>
          </p:cNvPr>
          <p:cNvSpPr>
            <a:spLocks noGrp="1"/>
          </p:cNvSpPr>
          <p:nvPr>
            <p:ph type="dt" sz="half" idx="10"/>
          </p:nvPr>
        </p:nvSpPr>
        <p:spPr/>
        <p:txBody>
          <a:bodyPr/>
          <a:lstStyle/>
          <a:p>
            <a:fld id="{08598066-393C-4922-9582-C4A2F2B9BB5C}" type="datetimeFigureOut">
              <a:rPr lang="en-US" smtClean="0"/>
              <a:t>8/24/2021</a:t>
            </a:fld>
            <a:endParaRPr lang="en-US"/>
          </a:p>
        </p:txBody>
      </p:sp>
      <p:sp>
        <p:nvSpPr>
          <p:cNvPr id="5" name="Footer Placeholder 4">
            <a:extLst>
              <a:ext uri="{FF2B5EF4-FFF2-40B4-BE49-F238E27FC236}">
                <a16:creationId xmlns:a16="http://schemas.microsoft.com/office/drawing/2014/main" id="{9D453242-CE0E-4302-B151-6865E38F57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2989D8-9597-40B9-A388-696F5EE65EF8}"/>
              </a:ext>
            </a:extLst>
          </p:cNvPr>
          <p:cNvSpPr>
            <a:spLocks noGrp="1"/>
          </p:cNvSpPr>
          <p:nvPr>
            <p:ph type="sldNum" sz="quarter" idx="12"/>
          </p:nvPr>
        </p:nvSpPr>
        <p:spPr/>
        <p:txBody>
          <a:bodyPr/>
          <a:lstStyle/>
          <a:p>
            <a:fld id="{E6338121-BA49-4285-9E66-AB8A017B4CA9}" type="slidenum">
              <a:rPr lang="en-US" smtClean="0"/>
              <a:t>‹#›</a:t>
            </a:fld>
            <a:endParaRPr lang="en-US"/>
          </a:p>
        </p:txBody>
      </p:sp>
    </p:spTree>
    <p:extLst>
      <p:ext uri="{BB962C8B-B14F-4D97-AF65-F5344CB8AC3E}">
        <p14:creationId xmlns:p14="http://schemas.microsoft.com/office/powerpoint/2010/main" val="16917602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70F6B8-2B47-43D7-9CE1-4373071600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C223CE6-140A-4B50-8DC8-65D05702023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581D15F-DBD8-439F-8E75-D601EAAE16D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4932995-BB6C-4F7E-81AB-B9A644CB1568}"/>
              </a:ext>
            </a:extLst>
          </p:cNvPr>
          <p:cNvSpPr>
            <a:spLocks noGrp="1"/>
          </p:cNvSpPr>
          <p:nvPr>
            <p:ph type="dt" sz="half" idx="10"/>
          </p:nvPr>
        </p:nvSpPr>
        <p:spPr/>
        <p:txBody>
          <a:bodyPr/>
          <a:lstStyle/>
          <a:p>
            <a:fld id="{08598066-393C-4922-9582-C4A2F2B9BB5C}" type="datetimeFigureOut">
              <a:rPr lang="en-US" smtClean="0"/>
              <a:t>8/24/2021</a:t>
            </a:fld>
            <a:endParaRPr lang="en-US"/>
          </a:p>
        </p:txBody>
      </p:sp>
      <p:sp>
        <p:nvSpPr>
          <p:cNvPr id="6" name="Footer Placeholder 5">
            <a:extLst>
              <a:ext uri="{FF2B5EF4-FFF2-40B4-BE49-F238E27FC236}">
                <a16:creationId xmlns:a16="http://schemas.microsoft.com/office/drawing/2014/main" id="{C27EF9F1-251A-42C7-8584-A8FE61BC32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6334A14-0A99-4DC0-B389-A1F60FCBE725}"/>
              </a:ext>
            </a:extLst>
          </p:cNvPr>
          <p:cNvSpPr>
            <a:spLocks noGrp="1"/>
          </p:cNvSpPr>
          <p:nvPr>
            <p:ph type="sldNum" sz="quarter" idx="12"/>
          </p:nvPr>
        </p:nvSpPr>
        <p:spPr/>
        <p:txBody>
          <a:bodyPr/>
          <a:lstStyle/>
          <a:p>
            <a:fld id="{E6338121-BA49-4285-9E66-AB8A017B4CA9}" type="slidenum">
              <a:rPr lang="en-US" smtClean="0"/>
              <a:t>‹#›</a:t>
            </a:fld>
            <a:endParaRPr lang="en-US"/>
          </a:p>
        </p:txBody>
      </p:sp>
    </p:spTree>
    <p:extLst>
      <p:ext uri="{BB962C8B-B14F-4D97-AF65-F5344CB8AC3E}">
        <p14:creationId xmlns:p14="http://schemas.microsoft.com/office/powerpoint/2010/main" val="18965670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BF926E-EAEC-4830-B13A-0C3442B74E2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5D51E2B-2723-4DCB-8103-B099CEE8F6F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503C1FB-2CA0-4171-A2D4-FF51DB1C90F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F5A7D26-C6A6-4B4D-8DDB-4B2996CF8E7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8BDC44A-AB7A-48D2-90AA-ADEBC748F00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1B671F1-4640-47E1-B4D4-CFF241784FBB}"/>
              </a:ext>
            </a:extLst>
          </p:cNvPr>
          <p:cNvSpPr>
            <a:spLocks noGrp="1"/>
          </p:cNvSpPr>
          <p:nvPr>
            <p:ph type="dt" sz="half" idx="10"/>
          </p:nvPr>
        </p:nvSpPr>
        <p:spPr/>
        <p:txBody>
          <a:bodyPr/>
          <a:lstStyle/>
          <a:p>
            <a:fld id="{08598066-393C-4922-9582-C4A2F2B9BB5C}" type="datetimeFigureOut">
              <a:rPr lang="en-US" smtClean="0"/>
              <a:t>8/24/2021</a:t>
            </a:fld>
            <a:endParaRPr lang="en-US"/>
          </a:p>
        </p:txBody>
      </p:sp>
      <p:sp>
        <p:nvSpPr>
          <p:cNvPr id="8" name="Footer Placeholder 7">
            <a:extLst>
              <a:ext uri="{FF2B5EF4-FFF2-40B4-BE49-F238E27FC236}">
                <a16:creationId xmlns:a16="http://schemas.microsoft.com/office/drawing/2014/main" id="{D357DF7F-33E0-4F74-B1FC-4F13107E390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72C1C2E-61A9-44CD-AC8B-E49FEF795FD5}"/>
              </a:ext>
            </a:extLst>
          </p:cNvPr>
          <p:cNvSpPr>
            <a:spLocks noGrp="1"/>
          </p:cNvSpPr>
          <p:nvPr>
            <p:ph type="sldNum" sz="quarter" idx="12"/>
          </p:nvPr>
        </p:nvSpPr>
        <p:spPr/>
        <p:txBody>
          <a:bodyPr/>
          <a:lstStyle/>
          <a:p>
            <a:fld id="{E6338121-BA49-4285-9E66-AB8A017B4CA9}" type="slidenum">
              <a:rPr lang="en-US" smtClean="0"/>
              <a:t>‹#›</a:t>
            </a:fld>
            <a:endParaRPr lang="en-US"/>
          </a:p>
        </p:txBody>
      </p:sp>
    </p:spTree>
    <p:extLst>
      <p:ext uri="{BB962C8B-B14F-4D97-AF65-F5344CB8AC3E}">
        <p14:creationId xmlns:p14="http://schemas.microsoft.com/office/powerpoint/2010/main" val="8555652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B5EE0-9361-4E46-9FC9-34A65283C8F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6236124-2515-4C42-806D-47B2C6099346}"/>
              </a:ext>
            </a:extLst>
          </p:cNvPr>
          <p:cNvSpPr>
            <a:spLocks noGrp="1"/>
          </p:cNvSpPr>
          <p:nvPr>
            <p:ph type="dt" sz="half" idx="10"/>
          </p:nvPr>
        </p:nvSpPr>
        <p:spPr/>
        <p:txBody>
          <a:bodyPr/>
          <a:lstStyle/>
          <a:p>
            <a:fld id="{08598066-393C-4922-9582-C4A2F2B9BB5C}" type="datetimeFigureOut">
              <a:rPr lang="en-US" smtClean="0"/>
              <a:t>8/24/2021</a:t>
            </a:fld>
            <a:endParaRPr lang="en-US"/>
          </a:p>
        </p:txBody>
      </p:sp>
      <p:sp>
        <p:nvSpPr>
          <p:cNvPr id="4" name="Footer Placeholder 3">
            <a:extLst>
              <a:ext uri="{FF2B5EF4-FFF2-40B4-BE49-F238E27FC236}">
                <a16:creationId xmlns:a16="http://schemas.microsoft.com/office/drawing/2014/main" id="{0F062704-C3BB-40B1-9CC4-7D65D3EF100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EFA3D47-ECBA-4CF6-8966-8F1509A7D59F}"/>
              </a:ext>
            </a:extLst>
          </p:cNvPr>
          <p:cNvSpPr>
            <a:spLocks noGrp="1"/>
          </p:cNvSpPr>
          <p:nvPr>
            <p:ph type="sldNum" sz="quarter" idx="12"/>
          </p:nvPr>
        </p:nvSpPr>
        <p:spPr/>
        <p:txBody>
          <a:bodyPr/>
          <a:lstStyle/>
          <a:p>
            <a:fld id="{E6338121-BA49-4285-9E66-AB8A017B4CA9}" type="slidenum">
              <a:rPr lang="en-US" smtClean="0"/>
              <a:t>‹#›</a:t>
            </a:fld>
            <a:endParaRPr lang="en-US"/>
          </a:p>
        </p:txBody>
      </p:sp>
    </p:spTree>
    <p:extLst>
      <p:ext uri="{BB962C8B-B14F-4D97-AF65-F5344CB8AC3E}">
        <p14:creationId xmlns:p14="http://schemas.microsoft.com/office/powerpoint/2010/main" val="38060922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873CD9F-8252-4C86-8D9A-E3B7C8892226}"/>
              </a:ext>
            </a:extLst>
          </p:cNvPr>
          <p:cNvSpPr>
            <a:spLocks noGrp="1"/>
          </p:cNvSpPr>
          <p:nvPr>
            <p:ph type="dt" sz="half" idx="10"/>
          </p:nvPr>
        </p:nvSpPr>
        <p:spPr/>
        <p:txBody>
          <a:bodyPr/>
          <a:lstStyle/>
          <a:p>
            <a:fld id="{08598066-393C-4922-9582-C4A2F2B9BB5C}" type="datetimeFigureOut">
              <a:rPr lang="en-US" smtClean="0"/>
              <a:t>8/24/2021</a:t>
            </a:fld>
            <a:endParaRPr lang="en-US"/>
          </a:p>
        </p:txBody>
      </p:sp>
      <p:sp>
        <p:nvSpPr>
          <p:cNvPr id="3" name="Footer Placeholder 2">
            <a:extLst>
              <a:ext uri="{FF2B5EF4-FFF2-40B4-BE49-F238E27FC236}">
                <a16:creationId xmlns:a16="http://schemas.microsoft.com/office/drawing/2014/main" id="{9A830DE9-C616-475C-992D-AA8C1942D82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50974A1-FC19-4DED-91BF-CF356D8F9D77}"/>
              </a:ext>
            </a:extLst>
          </p:cNvPr>
          <p:cNvSpPr>
            <a:spLocks noGrp="1"/>
          </p:cNvSpPr>
          <p:nvPr>
            <p:ph type="sldNum" sz="quarter" idx="12"/>
          </p:nvPr>
        </p:nvSpPr>
        <p:spPr/>
        <p:txBody>
          <a:bodyPr/>
          <a:lstStyle/>
          <a:p>
            <a:fld id="{E6338121-BA49-4285-9E66-AB8A017B4CA9}" type="slidenum">
              <a:rPr lang="en-US" smtClean="0"/>
              <a:t>‹#›</a:t>
            </a:fld>
            <a:endParaRPr lang="en-US"/>
          </a:p>
        </p:txBody>
      </p:sp>
    </p:spTree>
    <p:extLst>
      <p:ext uri="{BB962C8B-B14F-4D97-AF65-F5344CB8AC3E}">
        <p14:creationId xmlns:p14="http://schemas.microsoft.com/office/powerpoint/2010/main" val="9829020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AD70D-E3D8-45E5-91C1-FB1F8107C3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C29D3CE-91E6-49C1-8254-A0ECB8FA817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4CD6FA6-B320-40CB-9BA2-61FD749109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F729DFB-CB42-43F2-AE27-44969AF03983}"/>
              </a:ext>
            </a:extLst>
          </p:cNvPr>
          <p:cNvSpPr>
            <a:spLocks noGrp="1"/>
          </p:cNvSpPr>
          <p:nvPr>
            <p:ph type="dt" sz="half" idx="10"/>
          </p:nvPr>
        </p:nvSpPr>
        <p:spPr/>
        <p:txBody>
          <a:bodyPr/>
          <a:lstStyle/>
          <a:p>
            <a:fld id="{08598066-393C-4922-9582-C4A2F2B9BB5C}" type="datetimeFigureOut">
              <a:rPr lang="en-US" smtClean="0"/>
              <a:t>8/24/2021</a:t>
            </a:fld>
            <a:endParaRPr lang="en-US"/>
          </a:p>
        </p:txBody>
      </p:sp>
      <p:sp>
        <p:nvSpPr>
          <p:cNvPr id="6" name="Footer Placeholder 5">
            <a:extLst>
              <a:ext uri="{FF2B5EF4-FFF2-40B4-BE49-F238E27FC236}">
                <a16:creationId xmlns:a16="http://schemas.microsoft.com/office/drawing/2014/main" id="{1E4E11FF-7C0A-46CA-9080-56483FCD6AF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B1E3D19-0860-4453-B906-ECDECF6E62AC}"/>
              </a:ext>
            </a:extLst>
          </p:cNvPr>
          <p:cNvSpPr>
            <a:spLocks noGrp="1"/>
          </p:cNvSpPr>
          <p:nvPr>
            <p:ph type="sldNum" sz="quarter" idx="12"/>
          </p:nvPr>
        </p:nvSpPr>
        <p:spPr/>
        <p:txBody>
          <a:bodyPr/>
          <a:lstStyle/>
          <a:p>
            <a:fld id="{E6338121-BA49-4285-9E66-AB8A017B4CA9}" type="slidenum">
              <a:rPr lang="en-US" smtClean="0"/>
              <a:t>‹#›</a:t>
            </a:fld>
            <a:endParaRPr lang="en-US"/>
          </a:p>
        </p:txBody>
      </p:sp>
    </p:spTree>
    <p:extLst>
      <p:ext uri="{BB962C8B-B14F-4D97-AF65-F5344CB8AC3E}">
        <p14:creationId xmlns:p14="http://schemas.microsoft.com/office/powerpoint/2010/main" val="15436470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E5EAF-36B6-4C65-A1DC-DBF00A27CF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0CD5366-63F7-4CDC-8C0C-53B1C651C08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66CB93-32D4-4A00-9CB2-963AEFE71E93}"/>
              </a:ext>
            </a:extLst>
          </p:cNvPr>
          <p:cNvSpPr>
            <a:spLocks noGrp="1"/>
          </p:cNvSpPr>
          <p:nvPr>
            <p:ph type="dt" sz="half" idx="10"/>
          </p:nvPr>
        </p:nvSpPr>
        <p:spPr/>
        <p:txBody>
          <a:bodyPr/>
          <a:lstStyle/>
          <a:p>
            <a:fld id="{AE1A2992-8830-4C2E-9A14-1802367E4493}" type="datetime1">
              <a:rPr lang="en-US" smtClean="0"/>
              <a:t>8/24/2021</a:t>
            </a:fld>
            <a:endParaRPr lang="en-US"/>
          </a:p>
        </p:txBody>
      </p:sp>
      <p:sp>
        <p:nvSpPr>
          <p:cNvPr id="5" name="Footer Placeholder 4">
            <a:extLst>
              <a:ext uri="{FF2B5EF4-FFF2-40B4-BE49-F238E27FC236}">
                <a16:creationId xmlns:a16="http://schemas.microsoft.com/office/drawing/2014/main" id="{79AFFC95-1464-4DA5-B1E1-47A8A48817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6D01FF-9B7B-4DDF-8B2B-A15A0287578D}"/>
              </a:ext>
            </a:extLst>
          </p:cNvPr>
          <p:cNvSpPr>
            <a:spLocks noGrp="1"/>
          </p:cNvSpPr>
          <p:nvPr>
            <p:ph type="sldNum" sz="quarter" idx="12"/>
          </p:nvPr>
        </p:nvSpPr>
        <p:spPr/>
        <p:txBody>
          <a:bodyPr/>
          <a:lstStyle/>
          <a:p>
            <a:fld id="{8181177A-FFC5-46ED-BDDA-65BA51ED8E89}" type="slidenum">
              <a:rPr lang="en-US" smtClean="0"/>
              <a:t>‹#›</a:t>
            </a:fld>
            <a:endParaRPr lang="en-US"/>
          </a:p>
        </p:txBody>
      </p:sp>
    </p:spTree>
    <p:extLst>
      <p:ext uri="{BB962C8B-B14F-4D97-AF65-F5344CB8AC3E}">
        <p14:creationId xmlns:p14="http://schemas.microsoft.com/office/powerpoint/2010/main" val="211383308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25A17A-24DF-4532-AE7F-953886D4748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068D9AB-BB8D-4726-ABE6-919BF8308A9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E10213C-8BBC-429A-82B7-310BC101E7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4D5A847-0192-4DDD-8C42-B8CF703AD9CB}"/>
              </a:ext>
            </a:extLst>
          </p:cNvPr>
          <p:cNvSpPr>
            <a:spLocks noGrp="1"/>
          </p:cNvSpPr>
          <p:nvPr>
            <p:ph type="dt" sz="half" idx="10"/>
          </p:nvPr>
        </p:nvSpPr>
        <p:spPr/>
        <p:txBody>
          <a:bodyPr/>
          <a:lstStyle/>
          <a:p>
            <a:fld id="{08598066-393C-4922-9582-C4A2F2B9BB5C}" type="datetimeFigureOut">
              <a:rPr lang="en-US" smtClean="0"/>
              <a:t>8/24/2021</a:t>
            </a:fld>
            <a:endParaRPr lang="en-US"/>
          </a:p>
        </p:txBody>
      </p:sp>
      <p:sp>
        <p:nvSpPr>
          <p:cNvPr id="6" name="Footer Placeholder 5">
            <a:extLst>
              <a:ext uri="{FF2B5EF4-FFF2-40B4-BE49-F238E27FC236}">
                <a16:creationId xmlns:a16="http://schemas.microsoft.com/office/drawing/2014/main" id="{99BF2553-06E8-48B4-B442-6DE81D65E15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47F433C-2554-4D83-AFC8-34B2B67093AA}"/>
              </a:ext>
            </a:extLst>
          </p:cNvPr>
          <p:cNvSpPr>
            <a:spLocks noGrp="1"/>
          </p:cNvSpPr>
          <p:nvPr>
            <p:ph type="sldNum" sz="quarter" idx="12"/>
          </p:nvPr>
        </p:nvSpPr>
        <p:spPr/>
        <p:txBody>
          <a:bodyPr/>
          <a:lstStyle/>
          <a:p>
            <a:fld id="{E6338121-BA49-4285-9E66-AB8A017B4CA9}" type="slidenum">
              <a:rPr lang="en-US" smtClean="0"/>
              <a:t>‹#›</a:t>
            </a:fld>
            <a:endParaRPr lang="en-US"/>
          </a:p>
        </p:txBody>
      </p:sp>
    </p:spTree>
    <p:extLst>
      <p:ext uri="{BB962C8B-B14F-4D97-AF65-F5344CB8AC3E}">
        <p14:creationId xmlns:p14="http://schemas.microsoft.com/office/powerpoint/2010/main" val="15281175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D3C2FC-2A46-43D6-AD70-2DBC604C5A4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E194A9E-E211-4CD7-A0F6-F43795B57E5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04499F-0948-485A-94F0-06EF20A361F2}"/>
              </a:ext>
            </a:extLst>
          </p:cNvPr>
          <p:cNvSpPr>
            <a:spLocks noGrp="1"/>
          </p:cNvSpPr>
          <p:nvPr>
            <p:ph type="dt" sz="half" idx="10"/>
          </p:nvPr>
        </p:nvSpPr>
        <p:spPr/>
        <p:txBody>
          <a:bodyPr/>
          <a:lstStyle/>
          <a:p>
            <a:fld id="{08598066-393C-4922-9582-C4A2F2B9BB5C}" type="datetimeFigureOut">
              <a:rPr lang="en-US" smtClean="0"/>
              <a:t>8/24/2021</a:t>
            </a:fld>
            <a:endParaRPr lang="en-US"/>
          </a:p>
        </p:txBody>
      </p:sp>
      <p:sp>
        <p:nvSpPr>
          <p:cNvPr id="5" name="Footer Placeholder 4">
            <a:extLst>
              <a:ext uri="{FF2B5EF4-FFF2-40B4-BE49-F238E27FC236}">
                <a16:creationId xmlns:a16="http://schemas.microsoft.com/office/drawing/2014/main" id="{9D9E147E-192B-478A-92C3-6672313C88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876AE0-9C64-4704-AF66-7A2F39D584D8}"/>
              </a:ext>
            </a:extLst>
          </p:cNvPr>
          <p:cNvSpPr>
            <a:spLocks noGrp="1"/>
          </p:cNvSpPr>
          <p:nvPr>
            <p:ph type="sldNum" sz="quarter" idx="12"/>
          </p:nvPr>
        </p:nvSpPr>
        <p:spPr/>
        <p:txBody>
          <a:bodyPr/>
          <a:lstStyle/>
          <a:p>
            <a:fld id="{E6338121-BA49-4285-9E66-AB8A017B4CA9}" type="slidenum">
              <a:rPr lang="en-US" smtClean="0"/>
              <a:t>‹#›</a:t>
            </a:fld>
            <a:endParaRPr lang="en-US"/>
          </a:p>
        </p:txBody>
      </p:sp>
    </p:spTree>
    <p:extLst>
      <p:ext uri="{BB962C8B-B14F-4D97-AF65-F5344CB8AC3E}">
        <p14:creationId xmlns:p14="http://schemas.microsoft.com/office/powerpoint/2010/main" val="133171523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501ACCF-2B04-4638-A48E-03222C618E4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580D85C-161C-4F56-9407-06374348CCB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BA2C2C-FA20-4B38-90A8-DF37ED391557}"/>
              </a:ext>
            </a:extLst>
          </p:cNvPr>
          <p:cNvSpPr>
            <a:spLocks noGrp="1"/>
          </p:cNvSpPr>
          <p:nvPr>
            <p:ph type="dt" sz="half" idx="10"/>
          </p:nvPr>
        </p:nvSpPr>
        <p:spPr/>
        <p:txBody>
          <a:bodyPr/>
          <a:lstStyle/>
          <a:p>
            <a:fld id="{08598066-393C-4922-9582-C4A2F2B9BB5C}" type="datetimeFigureOut">
              <a:rPr lang="en-US" smtClean="0"/>
              <a:t>8/24/2021</a:t>
            </a:fld>
            <a:endParaRPr lang="en-US"/>
          </a:p>
        </p:txBody>
      </p:sp>
      <p:sp>
        <p:nvSpPr>
          <p:cNvPr id="5" name="Footer Placeholder 4">
            <a:extLst>
              <a:ext uri="{FF2B5EF4-FFF2-40B4-BE49-F238E27FC236}">
                <a16:creationId xmlns:a16="http://schemas.microsoft.com/office/drawing/2014/main" id="{38A4DFA0-87C0-41EC-A8A3-4D4993048C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B04C2C-34D0-4DBD-973B-16B0DDA51026}"/>
              </a:ext>
            </a:extLst>
          </p:cNvPr>
          <p:cNvSpPr>
            <a:spLocks noGrp="1"/>
          </p:cNvSpPr>
          <p:nvPr>
            <p:ph type="sldNum" sz="quarter" idx="12"/>
          </p:nvPr>
        </p:nvSpPr>
        <p:spPr/>
        <p:txBody>
          <a:bodyPr/>
          <a:lstStyle/>
          <a:p>
            <a:fld id="{E6338121-BA49-4285-9E66-AB8A017B4CA9}" type="slidenum">
              <a:rPr lang="en-US" smtClean="0"/>
              <a:t>‹#›</a:t>
            </a:fld>
            <a:endParaRPr lang="en-US"/>
          </a:p>
        </p:txBody>
      </p:sp>
    </p:spTree>
    <p:extLst>
      <p:ext uri="{BB962C8B-B14F-4D97-AF65-F5344CB8AC3E}">
        <p14:creationId xmlns:p14="http://schemas.microsoft.com/office/powerpoint/2010/main" val="2651368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4164BB-3141-4353-9795-4286E772C1B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753E59E-D347-47C2-A98E-820724F6981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48E5AF6-0B22-4D9A-9118-EA2B91CF2685}"/>
              </a:ext>
            </a:extLst>
          </p:cNvPr>
          <p:cNvSpPr>
            <a:spLocks noGrp="1"/>
          </p:cNvSpPr>
          <p:nvPr>
            <p:ph type="dt" sz="half" idx="10"/>
          </p:nvPr>
        </p:nvSpPr>
        <p:spPr/>
        <p:txBody>
          <a:bodyPr/>
          <a:lstStyle/>
          <a:p>
            <a:fld id="{C4379B2D-B9A7-4ED9-B0BE-9699F0351C50}" type="datetime1">
              <a:rPr lang="en-US" smtClean="0"/>
              <a:t>8/24/2021</a:t>
            </a:fld>
            <a:endParaRPr lang="en-US"/>
          </a:p>
        </p:txBody>
      </p:sp>
      <p:sp>
        <p:nvSpPr>
          <p:cNvPr id="5" name="Footer Placeholder 4">
            <a:extLst>
              <a:ext uri="{FF2B5EF4-FFF2-40B4-BE49-F238E27FC236}">
                <a16:creationId xmlns:a16="http://schemas.microsoft.com/office/drawing/2014/main" id="{7D2E659F-E3CE-4346-9A52-27658DF66C2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90C042-E207-4B3C-918E-2260B47057F2}"/>
              </a:ext>
            </a:extLst>
          </p:cNvPr>
          <p:cNvSpPr>
            <a:spLocks noGrp="1"/>
          </p:cNvSpPr>
          <p:nvPr>
            <p:ph type="sldNum" sz="quarter" idx="12"/>
          </p:nvPr>
        </p:nvSpPr>
        <p:spPr/>
        <p:txBody>
          <a:bodyPr/>
          <a:lstStyle/>
          <a:p>
            <a:fld id="{8181177A-FFC5-46ED-BDDA-65BA51ED8E89}" type="slidenum">
              <a:rPr lang="en-US" smtClean="0"/>
              <a:t>‹#›</a:t>
            </a:fld>
            <a:endParaRPr lang="en-US"/>
          </a:p>
        </p:txBody>
      </p:sp>
    </p:spTree>
    <p:extLst>
      <p:ext uri="{BB962C8B-B14F-4D97-AF65-F5344CB8AC3E}">
        <p14:creationId xmlns:p14="http://schemas.microsoft.com/office/powerpoint/2010/main" val="17855261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9DB282-971E-40BF-9758-A5ADA9B4F8D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7C743B1-BD3D-465D-8C20-9710FA399BD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D0656FE-4410-4A1F-8ED3-C51AE9BCF90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149B2E6-A444-4903-ADFC-101D74903CBA}"/>
              </a:ext>
            </a:extLst>
          </p:cNvPr>
          <p:cNvSpPr>
            <a:spLocks noGrp="1"/>
          </p:cNvSpPr>
          <p:nvPr>
            <p:ph type="dt" sz="half" idx="10"/>
          </p:nvPr>
        </p:nvSpPr>
        <p:spPr/>
        <p:txBody>
          <a:bodyPr/>
          <a:lstStyle/>
          <a:p>
            <a:fld id="{2F89EC5F-9C95-4217-87B9-15A2C0E00299}" type="datetime1">
              <a:rPr lang="en-US" smtClean="0"/>
              <a:t>8/24/2021</a:t>
            </a:fld>
            <a:endParaRPr lang="en-US"/>
          </a:p>
        </p:txBody>
      </p:sp>
      <p:sp>
        <p:nvSpPr>
          <p:cNvPr id="6" name="Footer Placeholder 5">
            <a:extLst>
              <a:ext uri="{FF2B5EF4-FFF2-40B4-BE49-F238E27FC236}">
                <a16:creationId xmlns:a16="http://schemas.microsoft.com/office/drawing/2014/main" id="{AFDCAA99-9B78-480B-B706-0C1F8713C4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5AA4217-2903-49C2-8D42-B2F725A4C450}"/>
              </a:ext>
            </a:extLst>
          </p:cNvPr>
          <p:cNvSpPr>
            <a:spLocks noGrp="1"/>
          </p:cNvSpPr>
          <p:nvPr>
            <p:ph type="sldNum" sz="quarter" idx="12"/>
          </p:nvPr>
        </p:nvSpPr>
        <p:spPr/>
        <p:txBody>
          <a:bodyPr/>
          <a:lstStyle/>
          <a:p>
            <a:fld id="{8181177A-FFC5-46ED-BDDA-65BA51ED8E89}" type="slidenum">
              <a:rPr lang="en-US" smtClean="0"/>
              <a:t>‹#›</a:t>
            </a:fld>
            <a:endParaRPr lang="en-US"/>
          </a:p>
        </p:txBody>
      </p:sp>
    </p:spTree>
    <p:extLst>
      <p:ext uri="{BB962C8B-B14F-4D97-AF65-F5344CB8AC3E}">
        <p14:creationId xmlns:p14="http://schemas.microsoft.com/office/powerpoint/2010/main" val="36781315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A385A8-BDE9-4B12-B2EB-E16E94127BE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9F0B904-CE18-46EB-8DE2-1E0246B1886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282337C-EE07-4AF0-ACBF-01160FDB03D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B834500-E2E3-451C-82CA-6B1C77EED58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8416DC7-FC57-47A1-9A52-12622D0C1E8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C861C1B-968C-488A-A9CA-8EEDFA7DBB57}"/>
              </a:ext>
            </a:extLst>
          </p:cNvPr>
          <p:cNvSpPr>
            <a:spLocks noGrp="1"/>
          </p:cNvSpPr>
          <p:nvPr>
            <p:ph type="dt" sz="half" idx="10"/>
          </p:nvPr>
        </p:nvSpPr>
        <p:spPr/>
        <p:txBody>
          <a:bodyPr/>
          <a:lstStyle/>
          <a:p>
            <a:fld id="{8F7BF8E6-4444-41FF-AB2F-AA15CA6668C5}" type="datetime1">
              <a:rPr lang="en-US" smtClean="0"/>
              <a:t>8/24/2021</a:t>
            </a:fld>
            <a:endParaRPr lang="en-US"/>
          </a:p>
        </p:txBody>
      </p:sp>
      <p:sp>
        <p:nvSpPr>
          <p:cNvPr id="8" name="Footer Placeholder 7">
            <a:extLst>
              <a:ext uri="{FF2B5EF4-FFF2-40B4-BE49-F238E27FC236}">
                <a16:creationId xmlns:a16="http://schemas.microsoft.com/office/drawing/2014/main" id="{BBD62A8A-9311-4D2B-9507-EFA76139013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5E36EB8-A6C0-4B86-857D-7DDF1CEE164E}"/>
              </a:ext>
            </a:extLst>
          </p:cNvPr>
          <p:cNvSpPr>
            <a:spLocks noGrp="1"/>
          </p:cNvSpPr>
          <p:nvPr>
            <p:ph type="sldNum" sz="quarter" idx="12"/>
          </p:nvPr>
        </p:nvSpPr>
        <p:spPr/>
        <p:txBody>
          <a:bodyPr/>
          <a:lstStyle/>
          <a:p>
            <a:fld id="{8181177A-FFC5-46ED-BDDA-65BA51ED8E89}" type="slidenum">
              <a:rPr lang="en-US" smtClean="0"/>
              <a:t>‹#›</a:t>
            </a:fld>
            <a:endParaRPr lang="en-US"/>
          </a:p>
        </p:txBody>
      </p:sp>
    </p:spTree>
    <p:extLst>
      <p:ext uri="{BB962C8B-B14F-4D97-AF65-F5344CB8AC3E}">
        <p14:creationId xmlns:p14="http://schemas.microsoft.com/office/powerpoint/2010/main" val="35952758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C38CE1-86FF-4CB7-90F4-4431C9B120A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1857EF-A58F-4792-956E-8128EE917968}"/>
              </a:ext>
            </a:extLst>
          </p:cNvPr>
          <p:cNvSpPr>
            <a:spLocks noGrp="1"/>
          </p:cNvSpPr>
          <p:nvPr>
            <p:ph type="dt" sz="half" idx="10"/>
          </p:nvPr>
        </p:nvSpPr>
        <p:spPr/>
        <p:txBody>
          <a:bodyPr/>
          <a:lstStyle/>
          <a:p>
            <a:fld id="{BEEF4161-B7D3-4663-9C81-4D9E4C40D488}" type="datetime1">
              <a:rPr lang="en-US" smtClean="0"/>
              <a:t>8/24/2021</a:t>
            </a:fld>
            <a:endParaRPr lang="en-US"/>
          </a:p>
        </p:txBody>
      </p:sp>
      <p:sp>
        <p:nvSpPr>
          <p:cNvPr id="4" name="Footer Placeholder 3">
            <a:extLst>
              <a:ext uri="{FF2B5EF4-FFF2-40B4-BE49-F238E27FC236}">
                <a16:creationId xmlns:a16="http://schemas.microsoft.com/office/drawing/2014/main" id="{3DB560A1-A67C-400A-8371-D62F7E12C6A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732AD9A-60A2-4B6D-8140-AD8D129F372A}"/>
              </a:ext>
            </a:extLst>
          </p:cNvPr>
          <p:cNvSpPr>
            <a:spLocks noGrp="1"/>
          </p:cNvSpPr>
          <p:nvPr>
            <p:ph type="sldNum" sz="quarter" idx="12"/>
          </p:nvPr>
        </p:nvSpPr>
        <p:spPr/>
        <p:txBody>
          <a:bodyPr/>
          <a:lstStyle/>
          <a:p>
            <a:fld id="{8181177A-FFC5-46ED-BDDA-65BA51ED8E89}" type="slidenum">
              <a:rPr lang="en-US" smtClean="0"/>
              <a:t>‹#›</a:t>
            </a:fld>
            <a:endParaRPr lang="en-US"/>
          </a:p>
        </p:txBody>
      </p:sp>
    </p:spTree>
    <p:extLst>
      <p:ext uri="{BB962C8B-B14F-4D97-AF65-F5344CB8AC3E}">
        <p14:creationId xmlns:p14="http://schemas.microsoft.com/office/powerpoint/2010/main" val="2144912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4F182B3-6DDA-4099-8AF2-4192A4207123}"/>
              </a:ext>
            </a:extLst>
          </p:cNvPr>
          <p:cNvSpPr>
            <a:spLocks noGrp="1"/>
          </p:cNvSpPr>
          <p:nvPr>
            <p:ph type="dt" sz="half" idx="10"/>
          </p:nvPr>
        </p:nvSpPr>
        <p:spPr/>
        <p:txBody>
          <a:bodyPr/>
          <a:lstStyle/>
          <a:p>
            <a:fld id="{6A15361E-F98F-4DCF-AF4A-E0CC647499A5}" type="datetime1">
              <a:rPr lang="en-US" smtClean="0"/>
              <a:t>8/24/2021</a:t>
            </a:fld>
            <a:endParaRPr lang="en-US"/>
          </a:p>
        </p:txBody>
      </p:sp>
      <p:sp>
        <p:nvSpPr>
          <p:cNvPr id="3" name="Footer Placeholder 2">
            <a:extLst>
              <a:ext uri="{FF2B5EF4-FFF2-40B4-BE49-F238E27FC236}">
                <a16:creationId xmlns:a16="http://schemas.microsoft.com/office/drawing/2014/main" id="{4C6B6665-96A3-440B-97C5-C72891FDDAC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DB7DD49-57AE-4A9E-992C-6DE6E334AC39}"/>
              </a:ext>
            </a:extLst>
          </p:cNvPr>
          <p:cNvSpPr>
            <a:spLocks noGrp="1"/>
          </p:cNvSpPr>
          <p:nvPr>
            <p:ph type="sldNum" sz="quarter" idx="12"/>
          </p:nvPr>
        </p:nvSpPr>
        <p:spPr/>
        <p:txBody>
          <a:bodyPr/>
          <a:lstStyle/>
          <a:p>
            <a:fld id="{8181177A-FFC5-46ED-BDDA-65BA51ED8E89}" type="slidenum">
              <a:rPr lang="en-US" smtClean="0"/>
              <a:t>‹#›</a:t>
            </a:fld>
            <a:endParaRPr lang="en-US"/>
          </a:p>
        </p:txBody>
      </p:sp>
    </p:spTree>
    <p:extLst>
      <p:ext uri="{BB962C8B-B14F-4D97-AF65-F5344CB8AC3E}">
        <p14:creationId xmlns:p14="http://schemas.microsoft.com/office/powerpoint/2010/main" val="3309951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B99049-69B6-4E61-BC36-F684C5A7E04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8D022D9-DCC9-4EA1-9FBA-B7AE2B95CA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2240748-B71C-4FF2-A343-D7A8491C63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6E7C0B-4DD7-4173-94DE-FF881F7ED358}"/>
              </a:ext>
            </a:extLst>
          </p:cNvPr>
          <p:cNvSpPr>
            <a:spLocks noGrp="1"/>
          </p:cNvSpPr>
          <p:nvPr>
            <p:ph type="dt" sz="half" idx="10"/>
          </p:nvPr>
        </p:nvSpPr>
        <p:spPr/>
        <p:txBody>
          <a:bodyPr/>
          <a:lstStyle/>
          <a:p>
            <a:fld id="{158AD8DA-A816-4762-B734-9B3962EBE042}" type="datetime1">
              <a:rPr lang="en-US" smtClean="0"/>
              <a:t>8/24/2021</a:t>
            </a:fld>
            <a:endParaRPr lang="en-US"/>
          </a:p>
        </p:txBody>
      </p:sp>
      <p:sp>
        <p:nvSpPr>
          <p:cNvPr id="6" name="Footer Placeholder 5">
            <a:extLst>
              <a:ext uri="{FF2B5EF4-FFF2-40B4-BE49-F238E27FC236}">
                <a16:creationId xmlns:a16="http://schemas.microsoft.com/office/drawing/2014/main" id="{E45420E0-96A3-4762-A9CF-B79C2C68707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BE20A1E-EDF8-4AFC-B48F-385CD489BD3F}"/>
              </a:ext>
            </a:extLst>
          </p:cNvPr>
          <p:cNvSpPr>
            <a:spLocks noGrp="1"/>
          </p:cNvSpPr>
          <p:nvPr>
            <p:ph type="sldNum" sz="quarter" idx="12"/>
          </p:nvPr>
        </p:nvSpPr>
        <p:spPr/>
        <p:txBody>
          <a:bodyPr/>
          <a:lstStyle/>
          <a:p>
            <a:fld id="{8181177A-FFC5-46ED-BDDA-65BA51ED8E89}" type="slidenum">
              <a:rPr lang="en-US" smtClean="0"/>
              <a:t>‹#›</a:t>
            </a:fld>
            <a:endParaRPr lang="en-US"/>
          </a:p>
        </p:txBody>
      </p:sp>
    </p:spTree>
    <p:extLst>
      <p:ext uri="{BB962C8B-B14F-4D97-AF65-F5344CB8AC3E}">
        <p14:creationId xmlns:p14="http://schemas.microsoft.com/office/powerpoint/2010/main" val="842907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F4B99-DA06-4AB6-B249-DA3C0AAD905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F487C9B-C337-4767-A941-6B66F06B4A0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093EB22-0219-432F-9F9D-8B0F6FEA64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0317572-5696-4921-A1E3-D569415C3041}"/>
              </a:ext>
            </a:extLst>
          </p:cNvPr>
          <p:cNvSpPr>
            <a:spLocks noGrp="1"/>
          </p:cNvSpPr>
          <p:nvPr>
            <p:ph type="dt" sz="half" idx="10"/>
          </p:nvPr>
        </p:nvSpPr>
        <p:spPr/>
        <p:txBody>
          <a:bodyPr/>
          <a:lstStyle/>
          <a:p>
            <a:fld id="{17DC6E4B-8B9A-4FF1-9BA5-97B1ED66CE4A}" type="datetime1">
              <a:rPr lang="en-US" smtClean="0"/>
              <a:t>8/24/2021</a:t>
            </a:fld>
            <a:endParaRPr lang="en-US"/>
          </a:p>
        </p:txBody>
      </p:sp>
      <p:sp>
        <p:nvSpPr>
          <p:cNvPr id="6" name="Footer Placeholder 5">
            <a:extLst>
              <a:ext uri="{FF2B5EF4-FFF2-40B4-BE49-F238E27FC236}">
                <a16:creationId xmlns:a16="http://schemas.microsoft.com/office/drawing/2014/main" id="{567798E2-35F0-4391-9E53-E254CBBB20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9C9FAD-5F53-40C4-AD84-E668334F7A86}"/>
              </a:ext>
            </a:extLst>
          </p:cNvPr>
          <p:cNvSpPr>
            <a:spLocks noGrp="1"/>
          </p:cNvSpPr>
          <p:nvPr>
            <p:ph type="sldNum" sz="quarter" idx="12"/>
          </p:nvPr>
        </p:nvSpPr>
        <p:spPr/>
        <p:txBody>
          <a:bodyPr/>
          <a:lstStyle/>
          <a:p>
            <a:fld id="{8181177A-FFC5-46ED-BDDA-65BA51ED8E89}" type="slidenum">
              <a:rPr lang="en-US" smtClean="0"/>
              <a:t>‹#›</a:t>
            </a:fld>
            <a:endParaRPr lang="en-US"/>
          </a:p>
        </p:txBody>
      </p:sp>
    </p:spTree>
    <p:extLst>
      <p:ext uri="{BB962C8B-B14F-4D97-AF65-F5344CB8AC3E}">
        <p14:creationId xmlns:p14="http://schemas.microsoft.com/office/powerpoint/2010/main" val="173847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55D3B6A-DB31-438B-A1A8-11FAA560175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887271C-6C21-418C-8D90-6BFA0D589E4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F8EB73-1AD9-4A6C-9D91-35955481CBA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5E6F44-7103-437D-BA4F-71181C0AAE23}" type="datetime1">
              <a:rPr lang="en-US" smtClean="0"/>
              <a:t>8/24/2021</a:t>
            </a:fld>
            <a:endParaRPr lang="en-US"/>
          </a:p>
        </p:txBody>
      </p:sp>
      <p:sp>
        <p:nvSpPr>
          <p:cNvPr id="5" name="Footer Placeholder 4">
            <a:extLst>
              <a:ext uri="{FF2B5EF4-FFF2-40B4-BE49-F238E27FC236}">
                <a16:creationId xmlns:a16="http://schemas.microsoft.com/office/drawing/2014/main" id="{6E77F4DF-0636-469C-880F-29337AA8653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5DD806A-D028-4908-8104-26DFD80C6DD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81177A-FFC5-46ED-BDDA-65BA51ED8E89}" type="slidenum">
              <a:rPr lang="en-US" smtClean="0"/>
              <a:t>‹#›</a:t>
            </a:fld>
            <a:endParaRPr lang="en-US"/>
          </a:p>
        </p:txBody>
      </p:sp>
    </p:spTree>
    <p:extLst>
      <p:ext uri="{BB962C8B-B14F-4D97-AF65-F5344CB8AC3E}">
        <p14:creationId xmlns:p14="http://schemas.microsoft.com/office/powerpoint/2010/main" val="18921575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8675E29-E683-40BB-A444-51DF013779F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6E2C376-78D7-46A7-8DFA-8F960EF809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CF562D-81AC-4458-8E2E-2A903E8B97C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598066-393C-4922-9582-C4A2F2B9BB5C}" type="datetimeFigureOut">
              <a:rPr lang="en-US" smtClean="0"/>
              <a:t>8/24/2021</a:t>
            </a:fld>
            <a:endParaRPr lang="en-US"/>
          </a:p>
        </p:txBody>
      </p:sp>
      <p:sp>
        <p:nvSpPr>
          <p:cNvPr id="5" name="Footer Placeholder 4">
            <a:extLst>
              <a:ext uri="{FF2B5EF4-FFF2-40B4-BE49-F238E27FC236}">
                <a16:creationId xmlns:a16="http://schemas.microsoft.com/office/drawing/2014/main" id="{FD3D2F47-E608-4B00-A880-0AF5C45A6BA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A98B263-606C-43AB-8554-0B18F57F134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338121-BA49-4285-9E66-AB8A017B4CA9}" type="slidenum">
              <a:rPr lang="en-US" smtClean="0"/>
              <a:t>‹#›</a:t>
            </a:fld>
            <a:endParaRPr lang="en-US"/>
          </a:p>
        </p:txBody>
      </p:sp>
    </p:spTree>
    <p:extLst>
      <p:ext uri="{BB962C8B-B14F-4D97-AF65-F5344CB8AC3E}">
        <p14:creationId xmlns:p14="http://schemas.microsoft.com/office/powerpoint/2010/main" val="37414076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home.treasury.gov/policy-issues/coronavirus/assistance-for-state-local-and-tribal-governments/state-and-local-fiscal-recovery-funds"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5" Type="http://schemas.openxmlformats.org/officeDocument/2006/relationships/hyperlink" Target="https://www.nlc.org/covid-19-pandemic-response/#arp" TargetMode="External"/><Relationship Id="rId4" Type="http://schemas.openxmlformats.org/officeDocument/2006/relationships/hyperlink" Target="https://www.orcities.org/resources/reference/arp"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mailto:mgharst@orcities.org"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hyperlink" Target="mailto:jjones@orcities.org"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home.treasury.gov/system/files/136/fiscalrecoveryfunds-metrocitiesfunding1-508A.pdf"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s://www.orcities.org/download_file/view/1694/968/1105/1094"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govinfo.gov/content/pkg/FR-2021-05-17/pdf/2021-10283.pdf" TargetMode="External"/><Relationship Id="rId7" Type="http://schemas.openxmlformats.org/officeDocument/2006/relationships/hyperlink" Target="https://home.treasury.gov/system/files/136/SLFRF_Treasury-Portal-Recipient-Reporting-User-Guide.pd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s://home.treasury.gov/system/files/136/SLFRF-Compliance-and-Reporting-Guidance.pdf" TargetMode="External"/><Relationship Id="rId5" Type="http://schemas.openxmlformats.org/officeDocument/2006/relationships/hyperlink" Target="https://home.treasury.gov/system/files/136/SLFRP-Fact-Sheet-FINAL1-508A.pdf" TargetMode="External"/><Relationship Id="rId4" Type="http://schemas.openxmlformats.org/officeDocument/2006/relationships/hyperlink" Target="https://home.treasury.gov/system/files/136/SLFRPFAQ.pdf"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465DF47-9941-4750-BE27-9F4EA0B47352}"/>
              </a:ext>
            </a:extLst>
          </p:cNvPr>
          <p:cNvSpPr>
            <a:spLocks noGrp="1"/>
          </p:cNvSpPr>
          <p:nvPr>
            <p:ph type="ctrTitle"/>
          </p:nvPr>
        </p:nvSpPr>
        <p:spPr>
          <a:xfrm>
            <a:off x="943428" y="1493383"/>
            <a:ext cx="10305143" cy="4538209"/>
          </a:xfrm>
        </p:spPr>
        <p:txBody>
          <a:bodyPr>
            <a:normAutofit/>
          </a:bodyPr>
          <a:lstStyle/>
          <a:p>
            <a:r>
              <a:rPr lang="en-US" b="1" dirty="0"/>
              <a:t>American Rescue Plan</a:t>
            </a:r>
            <a:br>
              <a:rPr lang="en-US" b="1" dirty="0"/>
            </a:br>
            <a:r>
              <a:rPr lang="en-US" b="1" dirty="0"/>
              <a:t>Fiscal Recovery Funds for Cities</a:t>
            </a:r>
            <a:br>
              <a:rPr lang="en-US" b="1" dirty="0"/>
            </a:br>
            <a:r>
              <a:rPr lang="en-US" sz="3200" b="1" dirty="0"/>
              <a:t> </a:t>
            </a:r>
            <a:br>
              <a:rPr lang="en-US" b="1" dirty="0"/>
            </a:br>
            <a:r>
              <a:rPr lang="en-US" sz="4800" b="1" dirty="0"/>
              <a:t>August 24, 2021 Webinar</a:t>
            </a:r>
          </a:p>
        </p:txBody>
      </p:sp>
      <p:pic>
        <p:nvPicPr>
          <p:cNvPr id="5" name="Content Placeholder 4">
            <a:extLst>
              <a:ext uri="{FF2B5EF4-FFF2-40B4-BE49-F238E27FC236}">
                <a16:creationId xmlns:a16="http://schemas.microsoft.com/office/drawing/2014/main" id="{8238AAEB-87DA-4BDC-8A5A-FBDC0FB85C02}"/>
              </a:ext>
            </a:extLst>
          </p:cNvPr>
          <p:cNvPicPr>
            <a:picLocks noGrp="1" noChangeAspect="1"/>
          </p:cNvPicPr>
          <p:nvPr>
            <p:ph idx="4294967295"/>
          </p:nvPr>
        </p:nvPicPr>
        <p:blipFill>
          <a:blip r:embed="rId3"/>
          <a:stretch>
            <a:fillRect/>
          </a:stretch>
        </p:blipFill>
        <p:spPr>
          <a:xfrm>
            <a:off x="447027" y="299583"/>
            <a:ext cx="4313657" cy="2387600"/>
          </a:xfrm>
          <a:prstGeom prst="rect">
            <a:avLst/>
          </a:prstGeom>
        </p:spPr>
      </p:pic>
    </p:spTree>
    <p:extLst>
      <p:ext uri="{BB962C8B-B14F-4D97-AF65-F5344CB8AC3E}">
        <p14:creationId xmlns:p14="http://schemas.microsoft.com/office/powerpoint/2010/main" val="28436900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4FFB2-B81D-4169-A575-C786DD939020}"/>
              </a:ext>
            </a:extLst>
          </p:cNvPr>
          <p:cNvSpPr>
            <a:spLocks noGrp="1"/>
          </p:cNvSpPr>
          <p:nvPr>
            <p:ph type="title"/>
          </p:nvPr>
        </p:nvSpPr>
        <p:spPr>
          <a:xfrm>
            <a:off x="838200" y="263525"/>
            <a:ext cx="10515600" cy="1325563"/>
          </a:xfrm>
        </p:spPr>
        <p:txBody>
          <a:bodyPr/>
          <a:lstStyle/>
          <a:p>
            <a:r>
              <a:rPr lang="en-US" b="1" dirty="0"/>
              <a:t>Economic Support for Individuals (Cont.)</a:t>
            </a:r>
          </a:p>
        </p:txBody>
      </p:sp>
      <p:sp>
        <p:nvSpPr>
          <p:cNvPr id="3" name="Content Placeholder 2">
            <a:extLst>
              <a:ext uri="{FF2B5EF4-FFF2-40B4-BE49-F238E27FC236}">
                <a16:creationId xmlns:a16="http://schemas.microsoft.com/office/drawing/2014/main" id="{0062C9E3-B6FB-4CE3-92B3-03B01F3271FB}"/>
              </a:ext>
            </a:extLst>
          </p:cNvPr>
          <p:cNvSpPr>
            <a:spLocks noGrp="1"/>
          </p:cNvSpPr>
          <p:nvPr>
            <p:ph idx="1"/>
          </p:nvPr>
        </p:nvSpPr>
        <p:spPr>
          <a:xfrm>
            <a:off x="838200" y="1477282"/>
            <a:ext cx="10515600" cy="4351338"/>
          </a:xfrm>
        </p:spPr>
        <p:txBody>
          <a:bodyPr>
            <a:normAutofit lnSpcReduction="10000"/>
          </a:bodyPr>
          <a:lstStyle/>
          <a:p>
            <a:pPr marL="0" indent="0">
              <a:buNone/>
            </a:pPr>
            <a:r>
              <a:rPr lang="en-US" dirty="0"/>
              <a:t>Additional presumed uses inside a Qualified Census Tract (QCT), or for QCT residents</a:t>
            </a:r>
          </a:p>
          <a:p>
            <a:pPr lvl="1"/>
            <a:r>
              <a:rPr lang="en-US" sz="2800" dirty="0"/>
              <a:t>Services for homeless</a:t>
            </a:r>
          </a:p>
          <a:p>
            <a:pPr lvl="1"/>
            <a:r>
              <a:rPr lang="en-US" sz="2800" dirty="0"/>
              <a:t>Affordable housing development</a:t>
            </a:r>
          </a:p>
          <a:p>
            <a:pPr lvl="1"/>
            <a:r>
              <a:rPr lang="en-US" sz="2800" dirty="0"/>
              <a:t>Housing vouchers, counseling or navigation</a:t>
            </a:r>
          </a:p>
          <a:p>
            <a:pPr lvl="1"/>
            <a:r>
              <a:rPr lang="en-US" sz="2800" dirty="0"/>
              <a:t>Services to address educational disparities like early learning</a:t>
            </a:r>
          </a:p>
          <a:p>
            <a:pPr lvl="1"/>
            <a:r>
              <a:rPr lang="en-US" sz="2800" dirty="0"/>
              <a:t>Children’s services like childcare, home visits, foster kid support, and parenting training</a:t>
            </a:r>
          </a:p>
          <a:p>
            <a:pPr marL="0" indent="0">
              <a:buNone/>
            </a:pPr>
            <a:r>
              <a:rPr lang="en-US" dirty="0"/>
              <a:t>These uses are eligible outside a QCT but require justification that recipients are disproportionately affected by COVID.  Guidance strongly emphasizes low-income and BIPOC residents.</a:t>
            </a:r>
          </a:p>
        </p:txBody>
      </p:sp>
      <p:sp>
        <p:nvSpPr>
          <p:cNvPr id="4" name="Slide Number Placeholder 3">
            <a:extLst>
              <a:ext uri="{FF2B5EF4-FFF2-40B4-BE49-F238E27FC236}">
                <a16:creationId xmlns:a16="http://schemas.microsoft.com/office/drawing/2014/main" id="{885BDDB8-807D-461E-A74B-9C20AE79CB65}"/>
              </a:ext>
            </a:extLst>
          </p:cNvPr>
          <p:cNvSpPr>
            <a:spLocks noGrp="1"/>
          </p:cNvSpPr>
          <p:nvPr>
            <p:ph type="sldNum" sz="quarter" idx="12"/>
          </p:nvPr>
        </p:nvSpPr>
        <p:spPr/>
        <p:txBody>
          <a:bodyPr/>
          <a:lstStyle/>
          <a:p>
            <a:fld id="{8181177A-FFC5-46ED-BDDA-65BA51ED8E89}" type="slidenum">
              <a:rPr lang="en-US" smtClean="0"/>
              <a:t>10</a:t>
            </a:fld>
            <a:endParaRPr lang="en-US"/>
          </a:p>
        </p:txBody>
      </p:sp>
    </p:spTree>
    <p:extLst>
      <p:ext uri="{BB962C8B-B14F-4D97-AF65-F5344CB8AC3E}">
        <p14:creationId xmlns:p14="http://schemas.microsoft.com/office/powerpoint/2010/main" val="16775555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C0BC8-225D-49B8-B1DE-2E4C1174C7AB}"/>
              </a:ext>
            </a:extLst>
          </p:cNvPr>
          <p:cNvSpPr>
            <a:spLocks noGrp="1"/>
          </p:cNvSpPr>
          <p:nvPr>
            <p:ph type="title"/>
          </p:nvPr>
        </p:nvSpPr>
        <p:spPr>
          <a:xfrm>
            <a:off x="838199" y="365125"/>
            <a:ext cx="10787743" cy="1325563"/>
          </a:xfrm>
        </p:spPr>
        <p:txBody>
          <a:bodyPr/>
          <a:lstStyle/>
          <a:p>
            <a:r>
              <a:rPr lang="en-US" b="1" dirty="0"/>
              <a:t>Economic Support – Small Business/Nonprofits</a:t>
            </a:r>
          </a:p>
        </p:txBody>
      </p:sp>
      <p:sp>
        <p:nvSpPr>
          <p:cNvPr id="3" name="Content Placeholder 2">
            <a:extLst>
              <a:ext uri="{FF2B5EF4-FFF2-40B4-BE49-F238E27FC236}">
                <a16:creationId xmlns:a16="http://schemas.microsoft.com/office/drawing/2014/main" id="{F30BDD5D-2B58-4E24-B32D-1995576E53E1}"/>
              </a:ext>
            </a:extLst>
          </p:cNvPr>
          <p:cNvSpPr>
            <a:spLocks noGrp="1"/>
          </p:cNvSpPr>
          <p:nvPr>
            <p:ph idx="1"/>
          </p:nvPr>
        </p:nvSpPr>
        <p:spPr>
          <a:xfrm>
            <a:off x="838200" y="1364343"/>
            <a:ext cx="10515600" cy="5128532"/>
          </a:xfrm>
        </p:spPr>
        <p:txBody>
          <a:bodyPr>
            <a:normAutofit lnSpcReduction="10000"/>
          </a:bodyPr>
          <a:lstStyle/>
          <a:p>
            <a:pPr marL="0" indent="0">
              <a:buNone/>
            </a:pPr>
            <a:r>
              <a:rPr lang="en-US" dirty="0"/>
              <a:t>Only eligible if addresses economic harm “resulting from or exacerbated by” COVID, and be proportional to harm experienced</a:t>
            </a:r>
          </a:p>
          <a:p>
            <a:pPr marL="0" indent="0">
              <a:buNone/>
            </a:pPr>
            <a:r>
              <a:rPr lang="en-US" dirty="0"/>
              <a:t>May consider criteria like lost revenues, financial insecurity, closures, lack of credit or disadvantaged communities</a:t>
            </a:r>
          </a:p>
          <a:p>
            <a:pPr marL="0" indent="0">
              <a:buNone/>
            </a:pPr>
            <a:r>
              <a:rPr lang="en-US" dirty="0"/>
              <a:t>Some of the identified uses most applicable to cities </a:t>
            </a:r>
          </a:p>
          <a:p>
            <a:pPr lvl="1"/>
            <a:r>
              <a:rPr lang="en-US" sz="2800" dirty="0"/>
              <a:t>Loans or grants for payroll or other operating costs</a:t>
            </a:r>
          </a:p>
          <a:p>
            <a:pPr lvl="1"/>
            <a:r>
              <a:rPr lang="en-US" sz="2800" dirty="0"/>
              <a:t>Loans or grants for COVID mitigation like plant changes, barriers, cleaning or vaccinations</a:t>
            </a:r>
          </a:p>
          <a:p>
            <a:pPr lvl="1"/>
            <a:r>
              <a:rPr lang="en-US" sz="2800" dirty="0"/>
              <a:t>Technical assistance</a:t>
            </a:r>
          </a:p>
          <a:p>
            <a:pPr marL="457200" lvl="1" indent="0">
              <a:buNone/>
            </a:pPr>
            <a:endParaRPr lang="en-US" sz="2800" dirty="0"/>
          </a:p>
          <a:p>
            <a:pPr marL="0" lvl="1" indent="0">
              <a:buNone/>
            </a:pPr>
            <a:r>
              <a:rPr lang="en-US" sz="2800" b="1" dirty="0"/>
              <a:t>* Must publicly report assistance to private-sector businesses and keep supporting documents, question around loan repayments</a:t>
            </a:r>
          </a:p>
        </p:txBody>
      </p:sp>
      <p:sp>
        <p:nvSpPr>
          <p:cNvPr id="4" name="Slide Number Placeholder 3">
            <a:extLst>
              <a:ext uri="{FF2B5EF4-FFF2-40B4-BE49-F238E27FC236}">
                <a16:creationId xmlns:a16="http://schemas.microsoft.com/office/drawing/2014/main" id="{9EFEEC1B-4C3F-4F9C-B58F-FBDB86D8326F}"/>
              </a:ext>
            </a:extLst>
          </p:cNvPr>
          <p:cNvSpPr>
            <a:spLocks noGrp="1"/>
          </p:cNvSpPr>
          <p:nvPr>
            <p:ph type="sldNum" sz="quarter" idx="12"/>
          </p:nvPr>
        </p:nvSpPr>
        <p:spPr/>
        <p:txBody>
          <a:bodyPr/>
          <a:lstStyle/>
          <a:p>
            <a:fld id="{8181177A-FFC5-46ED-BDDA-65BA51ED8E89}" type="slidenum">
              <a:rPr lang="en-US" smtClean="0"/>
              <a:t>11</a:t>
            </a:fld>
            <a:endParaRPr lang="en-US"/>
          </a:p>
        </p:txBody>
      </p:sp>
    </p:spTree>
    <p:extLst>
      <p:ext uri="{BB962C8B-B14F-4D97-AF65-F5344CB8AC3E}">
        <p14:creationId xmlns:p14="http://schemas.microsoft.com/office/powerpoint/2010/main" val="13325639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C0BC8-225D-49B8-B1DE-2E4C1174C7AB}"/>
              </a:ext>
            </a:extLst>
          </p:cNvPr>
          <p:cNvSpPr>
            <a:spLocks noGrp="1"/>
          </p:cNvSpPr>
          <p:nvPr>
            <p:ph type="title"/>
          </p:nvPr>
        </p:nvSpPr>
        <p:spPr>
          <a:xfrm>
            <a:off x="838199" y="365125"/>
            <a:ext cx="10787743" cy="1325563"/>
          </a:xfrm>
        </p:spPr>
        <p:txBody>
          <a:bodyPr/>
          <a:lstStyle/>
          <a:p>
            <a:r>
              <a:rPr lang="en-US" b="1" dirty="0"/>
              <a:t>Economic Support for Industries</a:t>
            </a:r>
          </a:p>
        </p:txBody>
      </p:sp>
      <p:sp>
        <p:nvSpPr>
          <p:cNvPr id="3" name="Content Placeholder 2">
            <a:extLst>
              <a:ext uri="{FF2B5EF4-FFF2-40B4-BE49-F238E27FC236}">
                <a16:creationId xmlns:a16="http://schemas.microsoft.com/office/drawing/2014/main" id="{F30BDD5D-2B58-4E24-B32D-1995576E53E1}"/>
              </a:ext>
            </a:extLst>
          </p:cNvPr>
          <p:cNvSpPr>
            <a:spLocks noGrp="1"/>
          </p:cNvSpPr>
          <p:nvPr>
            <p:ph idx="1"/>
          </p:nvPr>
        </p:nvSpPr>
        <p:spPr>
          <a:xfrm>
            <a:off x="838200" y="1582057"/>
            <a:ext cx="10515600" cy="4594906"/>
          </a:xfrm>
        </p:spPr>
        <p:txBody>
          <a:bodyPr>
            <a:noAutofit/>
          </a:bodyPr>
          <a:lstStyle/>
          <a:p>
            <a:pPr marL="0" indent="0">
              <a:buNone/>
            </a:pPr>
            <a:r>
              <a:rPr lang="en-US" sz="3600" dirty="0"/>
              <a:t>Support for impacted industries like tourism, travel, and hospitality</a:t>
            </a:r>
          </a:p>
          <a:p>
            <a:pPr lvl="1"/>
            <a:r>
              <a:rPr lang="en-US" sz="3600" dirty="0"/>
              <a:t>Includes support for businesses, attractions, or “business districts”</a:t>
            </a:r>
          </a:p>
          <a:p>
            <a:pPr lvl="1"/>
            <a:r>
              <a:rPr lang="en-US" sz="3600" dirty="0"/>
              <a:t>Can include facilities delayed due to pandemic</a:t>
            </a:r>
          </a:p>
          <a:p>
            <a:pPr lvl="1"/>
            <a:r>
              <a:rPr lang="en-US" sz="3600" dirty="0"/>
              <a:t>Ventilation, barriers, signage, PPE, and consultants on safe opening are mentioned specifically</a:t>
            </a:r>
          </a:p>
          <a:p>
            <a:pPr lvl="1"/>
            <a:r>
              <a:rPr lang="en-US" sz="3600" dirty="0"/>
              <a:t>Other industries are eligible but must be affected to similar degree, must keep written justification</a:t>
            </a:r>
          </a:p>
        </p:txBody>
      </p:sp>
      <p:sp>
        <p:nvSpPr>
          <p:cNvPr id="4" name="Slide Number Placeholder 3">
            <a:extLst>
              <a:ext uri="{FF2B5EF4-FFF2-40B4-BE49-F238E27FC236}">
                <a16:creationId xmlns:a16="http://schemas.microsoft.com/office/drawing/2014/main" id="{953C55BC-9189-4F1A-85AD-66E96D76C340}"/>
              </a:ext>
            </a:extLst>
          </p:cNvPr>
          <p:cNvSpPr>
            <a:spLocks noGrp="1"/>
          </p:cNvSpPr>
          <p:nvPr>
            <p:ph type="sldNum" sz="quarter" idx="12"/>
          </p:nvPr>
        </p:nvSpPr>
        <p:spPr/>
        <p:txBody>
          <a:bodyPr/>
          <a:lstStyle/>
          <a:p>
            <a:fld id="{8181177A-FFC5-46ED-BDDA-65BA51ED8E89}" type="slidenum">
              <a:rPr lang="en-US" smtClean="0"/>
              <a:t>12</a:t>
            </a:fld>
            <a:endParaRPr lang="en-US"/>
          </a:p>
        </p:txBody>
      </p:sp>
    </p:spTree>
    <p:extLst>
      <p:ext uri="{BB962C8B-B14F-4D97-AF65-F5344CB8AC3E}">
        <p14:creationId xmlns:p14="http://schemas.microsoft.com/office/powerpoint/2010/main" val="30348963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6DAC72-3DD9-4C72-A14E-A76BAE4E6DB8}"/>
              </a:ext>
            </a:extLst>
          </p:cNvPr>
          <p:cNvSpPr>
            <a:spLocks noGrp="1"/>
          </p:cNvSpPr>
          <p:nvPr>
            <p:ph type="title"/>
          </p:nvPr>
        </p:nvSpPr>
        <p:spPr/>
        <p:txBody>
          <a:bodyPr/>
          <a:lstStyle/>
          <a:p>
            <a:r>
              <a:rPr lang="en-US" b="1" dirty="0"/>
              <a:t>Additional Guidance on Economic Support</a:t>
            </a:r>
          </a:p>
        </p:txBody>
      </p:sp>
      <p:sp>
        <p:nvSpPr>
          <p:cNvPr id="3" name="Content Placeholder 2">
            <a:extLst>
              <a:ext uri="{FF2B5EF4-FFF2-40B4-BE49-F238E27FC236}">
                <a16:creationId xmlns:a16="http://schemas.microsoft.com/office/drawing/2014/main" id="{3016427C-C0B4-483C-B866-62DEB97038FC}"/>
              </a:ext>
            </a:extLst>
          </p:cNvPr>
          <p:cNvSpPr>
            <a:spLocks noGrp="1"/>
          </p:cNvSpPr>
          <p:nvPr>
            <p:ph idx="1"/>
          </p:nvPr>
        </p:nvSpPr>
        <p:spPr>
          <a:xfrm>
            <a:off x="838200" y="1465943"/>
            <a:ext cx="10515600" cy="4711020"/>
          </a:xfrm>
        </p:spPr>
        <p:txBody>
          <a:bodyPr/>
          <a:lstStyle/>
          <a:p>
            <a:pPr marL="0" indent="0">
              <a:buNone/>
            </a:pPr>
            <a:r>
              <a:rPr lang="en-US" sz="3200" b="1" dirty="0"/>
              <a:t>Rehiring public sector staff to pre-pandemic levels is also considered an eligible economic support expense</a:t>
            </a:r>
          </a:p>
          <a:p>
            <a:pPr marL="0" indent="0">
              <a:buNone/>
            </a:pPr>
            <a:r>
              <a:rPr lang="en-US" sz="3200" dirty="0"/>
              <a:t>Certain uses are called out as </a:t>
            </a:r>
            <a:r>
              <a:rPr lang="en-US" sz="3200" b="1" dirty="0"/>
              <a:t>not allowed </a:t>
            </a:r>
            <a:r>
              <a:rPr lang="en-US" sz="3200" dirty="0"/>
              <a:t>in this category</a:t>
            </a:r>
          </a:p>
          <a:p>
            <a:pPr lvl="1"/>
            <a:r>
              <a:rPr lang="en-US" sz="3200" dirty="0"/>
              <a:t>General infrastructure would typically not qualify, unless possibly housing in a QCT </a:t>
            </a:r>
          </a:p>
          <a:p>
            <a:pPr lvl="1"/>
            <a:r>
              <a:rPr lang="en-US" sz="3200" dirty="0"/>
              <a:t>Payment of outstanding debt or fees or costs to issue new debt</a:t>
            </a:r>
          </a:p>
          <a:p>
            <a:pPr lvl="1"/>
            <a:r>
              <a:rPr lang="en-US" sz="3200" dirty="0"/>
              <a:t>Settlements or judgments</a:t>
            </a:r>
          </a:p>
          <a:p>
            <a:pPr lvl="1"/>
            <a:r>
              <a:rPr lang="en-US" sz="3200" dirty="0"/>
              <a:t>Replenishing rainy day or reserve funds</a:t>
            </a:r>
          </a:p>
          <a:p>
            <a:endParaRPr lang="en-US" dirty="0"/>
          </a:p>
        </p:txBody>
      </p:sp>
      <p:sp>
        <p:nvSpPr>
          <p:cNvPr id="4" name="Slide Number Placeholder 3">
            <a:extLst>
              <a:ext uri="{FF2B5EF4-FFF2-40B4-BE49-F238E27FC236}">
                <a16:creationId xmlns:a16="http://schemas.microsoft.com/office/drawing/2014/main" id="{8AB76A60-E207-40C7-823F-1EB03CC02B43}"/>
              </a:ext>
            </a:extLst>
          </p:cNvPr>
          <p:cNvSpPr>
            <a:spLocks noGrp="1"/>
          </p:cNvSpPr>
          <p:nvPr>
            <p:ph type="sldNum" sz="quarter" idx="12"/>
          </p:nvPr>
        </p:nvSpPr>
        <p:spPr/>
        <p:txBody>
          <a:bodyPr/>
          <a:lstStyle/>
          <a:p>
            <a:fld id="{8181177A-FFC5-46ED-BDDA-65BA51ED8E89}" type="slidenum">
              <a:rPr lang="en-US" smtClean="0"/>
              <a:t>13</a:t>
            </a:fld>
            <a:endParaRPr lang="en-US"/>
          </a:p>
        </p:txBody>
      </p:sp>
    </p:spTree>
    <p:extLst>
      <p:ext uri="{BB962C8B-B14F-4D97-AF65-F5344CB8AC3E}">
        <p14:creationId xmlns:p14="http://schemas.microsoft.com/office/powerpoint/2010/main" val="16550350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B8033-BF62-4DE9-AFAF-0EF818160997}"/>
              </a:ext>
            </a:extLst>
          </p:cNvPr>
          <p:cNvSpPr>
            <a:spLocks noGrp="1"/>
          </p:cNvSpPr>
          <p:nvPr>
            <p:ph type="title"/>
          </p:nvPr>
        </p:nvSpPr>
        <p:spPr/>
        <p:txBody>
          <a:bodyPr/>
          <a:lstStyle/>
          <a:p>
            <a:r>
              <a:rPr lang="en-US" b="1" dirty="0"/>
              <a:t>Premium Pay for Essential Workers</a:t>
            </a:r>
          </a:p>
        </p:txBody>
      </p:sp>
      <p:sp>
        <p:nvSpPr>
          <p:cNvPr id="3" name="Content Placeholder 2">
            <a:extLst>
              <a:ext uri="{FF2B5EF4-FFF2-40B4-BE49-F238E27FC236}">
                <a16:creationId xmlns:a16="http://schemas.microsoft.com/office/drawing/2014/main" id="{95B7CD3A-F786-40B8-A93E-B901B96CB883}"/>
              </a:ext>
            </a:extLst>
          </p:cNvPr>
          <p:cNvSpPr>
            <a:spLocks noGrp="1"/>
          </p:cNvSpPr>
          <p:nvPr>
            <p:ph idx="1"/>
          </p:nvPr>
        </p:nvSpPr>
        <p:spPr>
          <a:xfrm>
            <a:off x="838200" y="1509486"/>
            <a:ext cx="10515600" cy="4983389"/>
          </a:xfrm>
        </p:spPr>
        <p:txBody>
          <a:bodyPr>
            <a:normAutofit fontScale="92500" lnSpcReduction="10000"/>
          </a:bodyPr>
          <a:lstStyle/>
          <a:p>
            <a:pPr marL="0" indent="0">
              <a:buNone/>
            </a:pPr>
            <a:r>
              <a:rPr lang="en-US" dirty="0"/>
              <a:t>Up to $13 per hour bonus pay, maximum of $25,000 per worker is allowed, can be retrospective, cannot cover telework</a:t>
            </a:r>
          </a:p>
          <a:p>
            <a:pPr marL="0" indent="0">
              <a:buNone/>
            </a:pPr>
            <a:r>
              <a:rPr lang="en-US" dirty="0"/>
              <a:t>Written justification required if pushed wage above 150% of higher of state or county average annual wage</a:t>
            </a:r>
          </a:p>
          <a:p>
            <a:pPr marL="0" indent="0">
              <a:buNone/>
            </a:pPr>
            <a:r>
              <a:rPr lang="en-US" dirty="0"/>
              <a:t>Including but not limited to the following workers:</a:t>
            </a:r>
          </a:p>
          <a:p>
            <a:pPr lvl="2"/>
            <a:r>
              <a:rPr lang="en-US" sz="2600" b="0" i="0" u="none" strike="noStrike" baseline="0" dirty="0">
                <a:solidFill>
                  <a:srgbClr val="000000"/>
                </a:solidFill>
              </a:rPr>
              <a:t>Staff at nursing homes, hospitals, and home care settings </a:t>
            </a:r>
          </a:p>
          <a:p>
            <a:pPr lvl="2"/>
            <a:r>
              <a:rPr lang="en-US" sz="2600" b="0" i="0" u="none" strike="noStrike" baseline="0" dirty="0">
                <a:solidFill>
                  <a:srgbClr val="000000"/>
                </a:solidFill>
              </a:rPr>
              <a:t>Workers at farms, food production facilities, grocery stores, and restaurants </a:t>
            </a:r>
          </a:p>
          <a:p>
            <a:pPr lvl="2"/>
            <a:r>
              <a:rPr lang="en-US" sz="2600" b="0" i="0" u="none" strike="noStrike" baseline="0" dirty="0">
                <a:solidFill>
                  <a:srgbClr val="000000"/>
                </a:solidFill>
              </a:rPr>
              <a:t>Janitors and sanitation workers </a:t>
            </a:r>
          </a:p>
          <a:p>
            <a:pPr lvl="2"/>
            <a:r>
              <a:rPr lang="en-US" sz="2600" b="0" i="0" u="none" strike="noStrike" baseline="0" dirty="0">
                <a:solidFill>
                  <a:srgbClr val="000000"/>
                </a:solidFill>
              </a:rPr>
              <a:t>Truck drivers, transit staff, and warehouse workers </a:t>
            </a:r>
          </a:p>
          <a:p>
            <a:pPr lvl="2"/>
            <a:r>
              <a:rPr lang="en-US" sz="2600" b="0" i="0" u="none" strike="noStrike" baseline="0" dirty="0">
                <a:solidFill>
                  <a:srgbClr val="000000"/>
                </a:solidFill>
              </a:rPr>
              <a:t>Public health and safety staff </a:t>
            </a:r>
          </a:p>
          <a:p>
            <a:pPr lvl="2"/>
            <a:r>
              <a:rPr lang="en-US" sz="2600" b="0" i="0" u="none" strike="noStrike" baseline="0" dirty="0">
                <a:solidFill>
                  <a:srgbClr val="000000"/>
                </a:solidFill>
              </a:rPr>
              <a:t>Childcare workers, educators, and other school staff</a:t>
            </a:r>
          </a:p>
          <a:p>
            <a:pPr lvl="2"/>
            <a:r>
              <a:rPr lang="en-US" sz="2600" b="0" i="0" u="none" strike="noStrike" baseline="0" dirty="0">
                <a:solidFill>
                  <a:srgbClr val="000000"/>
                </a:solidFill>
              </a:rPr>
              <a:t>Social service and human services staff </a:t>
            </a:r>
          </a:p>
          <a:p>
            <a:pPr marL="0" indent="0">
              <a:buNone/>
            </a:pPr>
            <a:endParaRPr lang="en-US" dirty="0"/>
          </a:p>
        </p:txBody>
      </p:sp>
      <p:sp>
        <p:nvSpPr>
          <p:cNvPr id="4" name="Slide Number Placeholder 3">
            <a:extLst>
              <a:ext uri="{FF2B5EF4-FFF2-40B4-BE49-F238E27FC236}">
                <a16:creationId xmlns:a16="http://schemas.microsoft.com/office/drawing/2014/main" id="{2EA692E9-7B12-4E72-8A0A-68553C8BF07F}"/>
              </a:ext>
            </a:extLst>
          </p:cNvPr>
          <p:cNvSpPr>
            <a:spLocks noGrp="1"/>
          </p:cNvSpPr>
          <p:nvPr>
            <p:ph type="sldNum" sz="quarter" idx="12"/>
          </p:nvPr>
        </p:nvSpPr>
        <p:spPr/>
        <p:txBody>
          <a:bodyPr/>
          <a:lstStyle/>
          <a:p>
            <a:fld id="{8181177A-FFC5-46ED-BDDA-65BA51ED8E89}" type="slidenum">
              <a:rPr lang="en-US" smtClean="0"/>
              <a:t>14</a:t>
            </a:fld>
            <a:endParaRPr lang="en-US"/>
          </a:p>
        </p:txBody>
      </p:sp>
    </p:spTree>
    <p:extLst>
      <p:ext uri="{BB962C8B-B14F-4D97-AF65-F5344CB8AC3E}">
        <p14:creationId xmlns:p14="http://schemas.microsoft.com/office/powerpoint/2010/main" val="27261938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8C1C41-52C4-4BF3-B91F-0BF8CF711881}"/>
              </a:ext>
            </a:extLst>
          </p:cNvPr>
          <p:cNvSpPr>
            <a:spLocks noGrp="1"/>
          </p:cNvSpPr>
          <p:nvPr>
            <p:ph type="title"/>
          </p:nvPr>
        </p:nvSpPr>
        <p:spPr>
          <a:xfrm>
            <a:off x="838200" y="336096"/>
            <a:ext cx="10515600" cy="1325563"/>
          </a:xfrm>
        </p:spPr>
        <p:txBody>
          <a:bodyPr/>
          <a:lstStyle/>
          <a:p>
            <a:r>
              <a:rPr lang="en-US" b="1" dirty="0"/>
              <a:t>Revenue Replacement</a:t>
            </a:r>
          </a:p>
        </p:txBody>
      </p:sp>
      <p:sp>
        <p:nvSpPr>
          <p:cNvPr id="3" name="Content Placeholder 2">
            <a:extLst>
              <a:ext uri="{FF2B5EF4-FFF2-40B4-BE49-F238E27FC236}">
                <a16:creationId xmlns:a16="http://schemas.microsoft.com/office/drawing/2014/main" id="{18F6866F-47B1-4A7D-89F6-ABB21C02AEB6}"/>
              </a:ext>
            </a:extLst>
          </p:cNvPr>
          <p:cNvSpPr>
            <a:spLocks noGrp="1"/>
          </p:cNvSpPr>
          <p:nvPr>
            <p:ph idx="1"/>
          </p:nvPr>
        </p:nvSpPr>
        <p:spPr>
          <a:xfrm>
            <a:off x="838200" y="1520825"/>
            <a:ext cx="10515600" cy="4351338"/>
          </a:xfrm>
        </p:spPr>
        <p:txBody>
          <a:bodyPr>
            <a:noAutofit/>
          </a:bodyPr>
          <a:lstStyle/>
          <a:p>
            <a:pPr marL="0" indent="0">
              <a:buNone/>
            </a:pPr>
            <a:r>
              <a:rPr lang="en-US" sz="3200" dirty="0"/>
              <a:t>Cities may use funds for general services “to the extent of the reduction in revenue” due to COVID</a:t>
            </a:r>
          </a:p>
          <a:p>
            <a:r>
              <a:rPr lang="en-US" sz="3200" dirty="0"/>
              <a:t>Loss is calculated across all revenue streams as lump sum</a:t>
            </a:r>
          </a:p>
          <a:p>
            <a:r>
              <a:rPr lang="en-US" sz="3200" dirty="0"/>
              <a:t>Revenue includes taxes, state shared revenues, current charges, and miscellaneous general revenue</a:t>
            </a:r>
          </a:p>
          <a:p>
            <a:r>
              <a:rPr lang="en-US" sz="3200" dirty="0"/>
              <a:t>Revenue excludes some public utility revenues (water), trust revenues, correcting transactions, sales or investments, and federal transfers like CRF</a:t>
            </a:r>
          </a:p>
          <a:p>
            <a:r>
              <a:rPr lang="en-US" sz="3200" dirty="0"/>
              <a:t>Questionable revenues?</a:t>
            </a:r>
          </a:p>
        </p:txBody>
      </p:sp>
      <p:sp>
        <p:nvSpPr>
          <p:cNvPr id="4" name="Slide Number Placeholder 3">
            <a:extLst>
              <a:ext uri="{FF2B5EF4-FFF2-40B4-BE49-F238E27FC236}">
                <a16:creationId xmlns:a16="http://schemas.microsoft.com/office/drawing/2014/main" id="{310D215A-0885-44BB-B75E-332BBEB3B6FF}"/>
              </a:ext>
            </a:extLst>
          </p:cNvPr>
          <p:cNvSpPr>
            <a:spLocks noGrp="1"/>
          </p:cNvSpPr>
          <p:nvPr>
            <p:ph type="sldNum" sz="quarter" idx="12"/>
          </p:nvPr>
        </p:nvSpPr>
        <p:spPr/>
        <p:txBody>
          <a:bodyPr/>
          <a:lstStyle/>
          <a:p>
            <a:fld id="{8181177A-FFC5-46ED-BDDA-65BA51ED8E89}" type="slidenum">
              <a:rPr lang="en-US" smtClean="0"/>
              <a:t>15</a:t>
            </a:fld>
            <a:endParaRPr lang="en-US"/>
          </a:p>
        </p:txBody>
      </p:sp>
    </p:spTree>
    <p:extLst>
      <p:ext uri="{BB962C8B-B14F-4D97-AF65-F5344CB8AC3E}">
        <p14:creationId xmlns:p14="http://schemas.microsoft.com/office/powerpoint/2010/main" val="13257906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4E7CE7-6C38-4336-A0C7-8CDEF8688695}"/>
              </a:ext>
            </a:extLst>
          </p:cNvPr>
          <p:cNvSpPr>
            <a:spLocks noGrp="1"/>
          </p:cNvSpPr>
          <p:nvPr>
            <p:ph type="title"/>
          </p:nvPr>
        </p:nvSpPr>
        <p:spPr/>
        <p:txBody>
          <a:bodyPr>
            <a:normAutofit/>
          </a:bodyPr>
          <a:lstStyle/>
          <a:p>
            <a:r>
              <a:rPr lang="en-US" sz="4400" b="1" dirty="0"/>
              <a:t>Revenue Loss Calculation</a:t>
            </a:r>
          </a:p>
        </p:txBody>
      </p:sp>
      <p:sp>
        <p:nvSpPr>
          <p:cNvPr id="7" name="Text Placeholder 6">
            <a:extLst>
              <a:ext uri="{FF2B5EF4-FFF2-40B4-BE49-F238E27FC236}">
                <a16:creationId xmlns:a16="http://schemas.microsoft.com/office/drawing/2014/main" id="{0F6390D9-1819-4C93-B7E1-1608E5F4EE80}"/>
              </a:ext>
            </a:extLst>
          </p:cNvPr>
          <p:cNvSpPr>
            <a:spLocks noGrp="1"/>
          </p:cNvSpPr>
          <p:nvPr>
            <p:ph type="body" sz="half" idx="2"/>
          </p:nvPr>
        </p:nvSpPr>
        <p:spPr/>
        <p:txBody>
          <a:bodyPr/>
          <a:lstStyle/>
          <a:p>
            <a:pPr marL="0" indent="0">
              <a:buNone/>
            </a:pPr>
            <a:r>
              <a:rPr lang="en-US" sz="2800" dirty="0"/>
              <a:t>Compares trendline from last pre-COVID fiscal year to actual calendar year 2020 through 2024, difference is loss</a:t>
            </a:r>
          </a:p>
          <a:p>
            <a:pPr marL="0" indent="0">
              <a:buNone/>
            </a:pPr>
            <a:r>
              <a:rPr lang="en-US" sz="2800" dirty="0"/>
              <a:t>Trendline includes growth adjustment at 4.1% or average of three pre-COVID fiscal years</a:t>
            </a:r>
          </a:p>
          <a:p>
            <a:endParaRPr lang="en-US" dirty="0"/>
          </a:p>
        </p:txBody>
      </p:sp>
      <p:pic>
        <p:nvPicPr>
          <p:cNvPr id="5" name="Picture 4">
            <a:extLst>
              <a:ext uri="{FF2B5EF4-FFF2-40B4-BE49-F238E27FC236}">
                <a16:creationId xmlns:a16="http://schemas.microsoft.com/office/drawing/2014/main" id="{ACA9CB7C-F736-464C-8DE1-1A44E2E279A8}"/>
              </a:ext>
            </a:extLst>
          </p:cNvPr>
          <p:cNvPicPr>
            <a:picLocks noChangeAspect="1"/>
          </p:cNvPicPr>
          <p:nvPr/>
        </p:nvPicPr>
        <p:blipFill>
          <a:blip r:embed="rId3"/>
          <a:stretch>
            <a:fillRect/>
          </a:stretch>
        </p:blipFill>
        <p:spPr>
          <a:xfrm>
            <a:off x="4772025" y="1216422"/>
            <a:ext cx="7327234" cy="4425156"/>
          </a:xfrm>
          <a:prstGeom prst="rect">
            <a:avLst/>
          </a:prstGeom>
          <a:ln>
            <a:noFill/>
          </a:ln>
          <a:effectLst>
            <a:outerShdw blurRad="292100" dist="139700" dir="2700000" algn="tl" rotWithShape="0">
              <a:srgbClr val="333333">
                <a:alpha val="65000"/>
              </a:srgbClr>
            </a:outerShdw>
          </a:effectLst>
        </p:spPr>
      </p:pic>
      <p:sp>
        <p:nvSpPr>
          <p:cNvPr id="8" name="Slide Number Placeholder 7">
            <a:extLst>
              <a:ext uri="{FF2B5EF4-FFF2-40B4-BE49-F238E27FC236}">
                <a16:creationId xmlns:a16="http://schemas.microsoft.com/office/drawing/2014/main" id="{C63385EC-3E0D-46AF-A973-6B1007D0F489}"/>
              </a:ext>
            </a:extLst>
          </p:cNvPr>
          <p:cNvSpPr>
            <a:spLocks noGrp="1"/>
          </p:cNvSpPr>
          <p:nvPr>
            <p:ph type="sldNum" sz="quarter" idx="12"/>
          </p:nvPr>
        </p:nvSpPr>
        <p:spPr/>
        <p:txBody>
          <a:bodyPr/>
          <a:lstStyle/>
          <a:p>
            <a:fld id="{8181177A-FFC5-46ED-BDDA-65BA51ED8E89}" type="slidenum">
              <a:rPr lang="en-US" smtClean="0"/>
              <a:t>16</a:t>
            </a:fld>
            <a:endParaRPr lang="en-US"/>
          </a:p>
        </p:txBody>
      </p:sp>
      <p:sp>
        <p:nvSpPr>
          <p:cNvPr id="6" name="Rectangle 5">
            <a:extLst>
              <a:ext uri="{FF2B5EF4-FFF2-40B4-BE49-F238E27FC236}">
                <a16:creationId xmlns:a16="http://schemas.microsoft.com/office/drawing/2014/main" id="{D707CA8B-1ECB-4B75-AC16-A9A60D420F74}"/>
              </a:ext>
            </a:extLst>
          </p:cNvPr>
          <p:cNvSpPr/>
          <p:nvPr/>
        </p:nvSpPr>
        <p:spPr>
          <a:xfrm>
            <a:off x="9198432" y="1257300"/>
            <a:ext cx="2516715" cy="369332"/>
          </a:xfrm>
          <a:prstGeom prst="rect">
            <a:avLst/>
          </a:prstGeom>
          <a:noFill/>
        </p:spPr>
        <p:txBody>
          <a:bodyPr wrap="none" lIns="91440" tIns="45720" rIns="91440" bIns="45720">
            <a:spAutoFit/>
          </a:bodyPr>
          <a:lstStyle/>
          <a:p>
            <a:pPr algn="ctr"/>
            <a:r>
              <a:rPr lang="en-US" b="0" cap="none" spc="0" dirty="0">
                <a:ln w="0"/>
                <a:solidFill>
                  <a:srgbClr val="FF0000"/>
                </a:solidFill>
                <a:effectLst>
                  <a:outerShdw blurRad="38100" dist="19050" dir="2700000" algn="tl" rotWithShape="0">
                    <a:schemeClr val="dk1">
                      <a:alpha val="40000"/>
                    </a:schemeClr>
                  </a:outerShdw>
                </a:effectLst>
              </a:rPr>
              <a:t>(From Interim Final Rule)</a:t>
            </a:r>
          </a:p>
        </p:txBody>
      </p:sp>
    </p:spTree>
    <p:extLst>
      <p:ext uri="{BB962C8B-B14F-4D97-AF65-F5344CB8AC3E}">
        <p14:creationId xmlns:p14="http://schemas.microsoft.com/office/powerpoint/2010/main" val="1512786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5AA7506E-7300-4809-A8D7-99E370E5D832}"/>
              </a:ext>
            </a:extLst>
          </p:cNvPr>
          <p:cNvSpPr>
            <a:spLocks noGrp="1"/>
          </p:cNvSpPr>
          <p:nvPr>
            <p:ph type="sldNum" sz="quarter" idx="12"/>
          </p:nvPr>
        </p:nvSpPr>
        <p:spPr/>
        <p:txBody>
          <a:bodyPr/>
          <a:lstStyle/>
          <a:p>
            <a:fld id="{8181177A-FFC5-46ED-BDDA-65BA51ED8E89}" type="slidenum">
              <a:rPr lang="en-US" smtClean="0"/>
              <a:t>17</a:t>
            </a:fld>
            <a:endParaRPr lang="en-US"/>
          </a:p>
        </p:txBody>
      </p:sp>
      <p:pic>
        <p:nvPicPr>
          <p:cNvPr id="7" name="Picture 6">
            <a:extLst>
              <a:ext uri="{FF2B5EF4-FFF2-40B4-BE49-F238E27FC236}">
                <a16:creationId xmlns:a16="http://schemas.microsoft.com/office/drawing/2014/main" id="{F4187897-68D7-4808-9D83-2FB1DE2F392A}"/>
              </a:ext>
            </a:extLst>
          </p:cNvPr>
          <p:cNvPicPr>
            <a:picLocks noChangeAspect="1"/>
          </p:cNvPicPr>
          <p:nvPr/>
        </p:nvPicPr>
        <p:blipFill>
          <a:blip r:embed="rId3"/>
          <a:stretch>
            <a:fillRect/>
          </a:stretch>
        </p:blipFill>
        <p:spPr>
          <a:xfrm>
            <a:off x="1233714" y="136525"/>
            <a:ext cx="9949542" cy="6251193"/>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148B85C1-0607-40E3-A725-F7FABAF55AA4}"/>
              </a:ext>
            </a:extLst>
          </p:cNvPr>
          <p:cNvSpPr/>
          <p:nvPr/>
        </p:nvSpPr>
        <p:spPr>
          <a:xfrm>
            <a:off x="8935906" y="5791760"/>
            <a:ext cx="1599733" cy="461665"/>
          </a:xfrm>
          <a:prstGeom prst="rect">
            <a:avLst/>
          </a:prstGeom>
          <a:noFill/>
        </p:spPr>
        <p:txBody>
          <a:bodyPr wrap="none" lIns="91440" tIns="45720" rIns="91440" bIns="45720">
            <a:spAutoFit/>
          </a:bodyPr>
          <a:lstStyle/>
          <a:p>
            <a:pPr algn="ctr"/>
            <a:r>
              <a:rPr lang="en-US" sz="2400" b="0" cap="none" spc="0" dirty="0">
                <a:ln w="0"/>
                <a:solidFill>
                  <a:srgbClr val="FF0000"/>
                </a:solidFill>
                <a:effectLst>
                  <a:outerShdw blurRad="38100" dist="19050" dir="2700000" algn="tl" rotWithShape="0">
                    <a:schemeClr val="dk1">
                      <a:alpha val="40000"/>
                    </a:schemeClr>
                  </a:outerShdw>
                </a:effectLst>
              </a:rPr>
              <a:t>(From FAQ)</a:t>
            </a:r>
          </a:p>
        </p:txBody>
      </p:sp>
    </p:spTree>
    <p:extLst>
      <p:ext uri="{BB962C8B-B14F-4D97-AF65-F5344CB8AC3E}">
        <p14:creationId xmlns:p14="http://schemas.microsoft.com/office/powerpoint/2010/main" val="6097211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0C7F02F-BF74-48C3-9112-33B10F599487}"/>
              </a:ext>
            </a:extLst>
          </p:cNvPr>
          <p:cNvSpPr>
            <a:spLocks noGrp="1"/>
          </p:cNvSpPr>
          <p:nvPr>
            <p:ph type="sldNum" sz="quarter" idx="12"/>
          </p:nvPr>
        </p:nvSpPr>
        <p:spPr/>
        <p:txBody>
          <a:bodyPr/>
          <a:lstStyle/>
          <a:p>
            <a:fld id="{8181177A-FFC5-46ED-BDDA-65BA51ED8E89}" type="slidenum">
              <a:rPr lang="en-US" smtClean="0"/>
              <a:t>18</a:t>
            </a:fld>
            <a:endParaRPr lang="en-US"/>
          </a:p>
        </p:txBody>
      </p:sp>
      <p:pic>
        <p:nvPicPr>
          <p:cNvPr id="4" name="Picture 3">
            <a:extLst>
              <a:ext uri="{FF2B5EF4-FFF2-40B4-BE49-F238E27FC236}">
                <a16:creationId xmlns:a16="http://schemas.microsoft.com/office/drawing/2014/main" id="{4C512700-D285-4241-9707-8769330396ED}"/>
              </a:ext>
            </a:extLst>
          </p:cNvPr>
          <p:cNvPicPr>
            <a:picLocks noChangeAspect="1"/>
          </p:cNvPicPr>
          <p:nvPr/>
        </p:nvPicPr>
        <p:blipFill>
          <a:blip r:embed="rId3"/>
          <a:stretch>
            <a:fillRect/>
          </a:stretch>
        </p:blipFill>
        <p:spPr>
          <a:xfrm>
            <a:off x="202891" y="54205"/>
            <a:ext cx="11786217" cy="6667270"/>
          </a:xfrm>
          <a:prstGeom prst="rect">
            <a:avLst/>
          </a:prstGeom>
          <a:ln>
            <a:noFill/>
          </a:ln>
          <a:effectLst>
            <a:outerShdw blurRad="292100" dist="139700" dir="2700000" algn="tl" rotWithShape="0">
              <a:srgbClr val="333333">
                <a:alpha val="65000"/>
              </a:srgbClr>
            </a:outerShdw>
          </a:effectLst>
        </p:spPr>
      </p:pic>
      <p:sp>
        <p:nvSpPr>
          <p:cNvPr id="5" name="Rectangle 4">
            <a:extLst>
              <a:ext uri="{FF2B5EF4-FFF2-40B4-BE49-F238E27FC236}">
                <a16:creationId xmlns:a16="http://schemas.microsoft.com/office/drawing/2014/main" id="{2B5A0AAA-1F98-4682-B7D1-2B91895ED6B7}"/>
              </a:ext>
            </a:extLst>
          </p:cNvPr>
          <p:cNvSpPr/>
          <p:nvPr/>
        </p:nvSpPr>
        <p:spPr>
          <a:xfrm>
            <a:off x="393853" y="5894685"/>
            <a:ext cx="2445028" cy="461665"/>
          </a:xfrm>
          <a:prstGeom prst="rect">
            <a:avLst/>
          </a:prstGeom>
          <a:noFill/>
        </p:spPr>
        <p:txBody>
          <a:bodyPr wrap="none" lIns="91440" tIns="45720" rIns="91440" bIns="45720">
            <a:spAutoFit/>
          </a:bodyPr>
          <a:lstStyle/>
          <a:p>
            <a:pPr algn="ctr"/>
            <a:r>
              <a:rPr lang="en-US" sz="2400" b="0" cap="none" spc="0" dirty="0">
                <a:ln w="0"/>
                <a:solidFill>
                  <a:srgbClr val="FF0000"/>
                </a:solidFill>
                <a:effectLst>
                  <a:outerShdw blurRad="38100" dist="19050" dir="2700000" algn="tl" rotWithShape="0">
                    <a:schemeClr val="dk1">
                      <a:alpha val="40000"/>
                    </a:schemeClr>
                  </a:outerShdw>
                </a:effectLst>
              </a:rPr>
              <a:t>(Last page of FAQ)</a:t>
            </a:r>
          </a:p>
        </p:txBody>
      </p:sp>
    </p:spTree>
    <p:extLst>
      <p:ext uri="{BB962C8B-B14F-4D97-AF65-F5344CB8AC3E}">
        <p14:creationId xmlns:p14="http://schemas.microsoft.com/office/powerpoint/2010/main" val="28056336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31169-270A-4C47-8B45-7D68A184A49C}"/>
              </a:ext>
            </a:extLst>
          </p:cNvPr>
          <p:cNvSpPr>
            <a:spLocks noGrp="1"/>
          </p:cNvSpPr>
          <p:nvPr>
            <p:ph type="title"/>
          </p:nvPr>
        </p:nvSpPr>
        <p:spPr/>
        <p:txBody>
          <a:bodyPr/>
          <a:lstStyle/>
          <a:p>
            <a:r>
              <a:rPr lang="en-US" b="1" dirty="0"/>
              <a:t>Revenue Replacement Uses</a:t>
            </a:r>
          </a:p>
        </p:txBody>
      </p:sp>
      <p:sp>
        <p:nvSpPr>
          <p:cNvPr id="3" name="Content Placeholder 2">
            <a:extLst>
              <a:ext uri="{FF2B5EF4-FFF2-40B4-BE49-F238E27FC236}">
                <a16:creationId xmlns:a16="http://schemas.microsoft.com/office/drawing/2014/main" id="{BF2C072B-87F0-4D74-BE5E-CC9A4E268A92}"/>
              </a:ext>
            </a:extLst>
          </p:cNvPr>
          <p:cNvSpPr>
            <a:spLocks noGrp="1"/>
          </p:cNvSpPr>
          <p:nvPr>
            <p:ph idx="1"/>
          </p:nvPr>
        </p:nvSpPr>
        <p:spPr>
          <a:xfrm>
            <a:off x="838200" y="1433739"/>
            <a:ext cx="10515600" cy="4351338"/>
          </a:xfrm>
        </p:spPr>
        <p:txBody>
          <a:bodyPr>
            <a:noAutofit/>
          </a:bodyPr>
          <a:lstStyle/>
          <a:p>
            <a:pPr marL="0" indent="0">
              <a:buNone/>
            </a:pPr>
            <a:r>
              <a:rPr lang="en-US" dirty="0"/>
              <a:t>Allowed uses, include but not limited to</a:t>
            </a:r>
          </a:p>
          <a:p>
            <a:pPr lvl="1"/>
            <a:r>
              <a:rPr lang="en-US" sz="2800" dirty="0"/>
              <a:t>Maintenance, pay-go building construction, infrastructure including roads</a:t>
            </a:r>
          </a:p>
          <a:p>
            <a:pPr lvl="1"/>
            <a:r>
              <a:rPr lang="en-US" sz="2800" dirty="0"/>
              <a:t>Cybersecurity including hardware</a:t>
            </a:r>
          </a:p>
          <a:p>
            <a:pPr lvl="1"/>
            <a:r>
              <a:rPr lang="en-US" sz="2800" dirty="0"/>
              <a:t>Environmental remediation</a:t>
            </a:r>
          </a:p>
          <a:p>
            <a:pPr lvl="1"/>
            <a:r>
              <a:rPr lang="en-US" sz="2800" dirty="0"/>
              <a:t>Police and fire</a:t>
            </a:r>
          </a:p>
          <a:p>
            <a:pPr marL="0" indent="0">
              <a:buNone/>
            </a:pPr>
            <a:r>
              <a:rPr lang="en-US" dirty="0"/>
              <a:t>Uses not allowed</a:t>
            </a:r>
          </a:p>
          <a:p>
            <a:pPr lvl="1"/>
            <a:r>
              <a:rPr lang="en-US" sz="2800" dirty="0"/>
              <a:t>Payment of outstanding debt or fees or costs to issue new debt</a:t>
            </a:r>
          </a:p>
          <a:p>
            <a:pPr lvl="1"/>
            <a:r>
              <a:rPr lang="en-US" sz="2800" dirty="0"/>
              <a:t>Settlements or judgments</a:t>
            </a:r>
          </a:p>
          <a:p>
            <a:pPr lvl="1"/>
            <a:r>
              <a:rPr lang="en-US" sz="2800" dirty="0"/>
              <a:t>Replenishing rainy day or reserve funds</a:t>
            </a:r>
          </a:p>
        </p:txBody>
      </p:sp>
      <p:sp>
        <p:nvSpPr>
          <p:cNvPr id="4" name="Slide Number Placeholder 3">
            <a:extLst>
              <a:ext uri="{FF2B5EF4-FFF2-40B4-BE49-F238E27FC236}">
                <a16:creationId xmlns:a16="http://schemas.microsoft.com/office/drawing/2014/main" id="{B8758131-C90D-4E3A-BCFE-475859933286}"/>
              </a:ext>
            </a:extLst>
          </p:cNvPr>
          <p:cNvSpPr>
            <a:spLocks noGrp="1"/>
          </p:cNvSpPr>
          <p:nvPr>
            <p:ph type="sldNum" sz="quarter" idx="12"/>
          </p:nvPr>
        </p:nvSpPr>
        <p:spPr/>
        <p:txBody>
          <a:bodyPr/>
          <a:lstStyle/>
          <a:p>
            <a:fld id="{8181177A-FFC5-46ED-BDDA-65BA51ED8E89}" type="slidenum">
              <a:rPr lang="en-US" smtClean="0"/>
              <a:t>19</a:t>
            </a:fld>
            <a:endParaRPr lang="en-US"/>
          </a:p>
        </p:txBody>
      </p:sp>
    </p:spTree>
    <p:extLst>
      <p:ext uri="{BB962C8B-B14F-4D97-AF65-F5344CB8AC3E}">
        <p14:creationId xmlns:p14="http://schemas.microsoft.com/office/powerpoint/2010/main" val="37909251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F53FD5C-CBF2-4B31-9251-6D5D13B8D2C5}"/>
              </a:ext>
            </a:extLst>
          </p:cNvPr>
          <p:cNvSpPr>
            <a:spLocks noGrp="1"/>
          </p:cNvSpPr>
          <p:nvPr>
            <p:ph type="title"/>
          </p:nvPr>
        </p:nvSpPr>
        <p:spPr/>
        <p:txBody>
          <a:bodyPr>
            <a:normAutofit/>
          </a:bodyPr>
          <a:lstStyle/>
          <a:p>
            <a:r>
              <a:rPr lang="en-US" b="1" dirty="0"/>
              <a:t>State and Local Fiscal Recovery Funds</a:t>
            </a:r>
          </a:p>
        </p:txBody>
      </p:sp>
      <p:sp>
        <p:nvSpPr>
          <p:cNvPr id="5" name="Text Placeholder 4">
            <a:extLst>
              <a:ext uri="{FF2B5EF4-FFF2-40B4-BE49-F238E27FC236}">
                <a16:creationId xmlns:a16="http://schemas.microsoft.com/office/drawing/2014/main" id="{B907D8D0-C1E6-46A2-A03F-12E56F10ABCA}"/>
              </a:ext>
            </a:extLst>
          </p:cNvPr>
          <p:cNvSpPr>
            <a:spLocks noGrp="1"/>
          </p:cNvSpPr>
          <p:nvPr>
            <p:ph type="body" idx="1"/>
          </p:nvPr>
        </p:nvSpPr>
        <p:spPr>
          <a:xfrm>
            <a:off x="839788" y="1405467"/>
            <a:ext cx="5157787" cy="989390"/>
          </a:xfrm>
        </p:spPr>
        <p:txBody>
          <a:bodyPr>
            <a:noAutofit/>
          </a:bodyPr>
          <a:lstStyle/>
          <a:p>
            <a:r>
              <a:rPr lang="en-US" sz="2900" b="0" dirty="0"/>
              <a:t>How Much Is Coming to Oregon?</a:t>
            </a:r>
          </a:p>
        </p:txBody>
      </p:sp>
      <p:sp>
        <p:nvSpPr>
          <p:cNvPr id="6" name="Content Placeholder 5">
            <a:extLst>
              <a:ext uri="{FF2B5EF4-FFF2-40B4-BE49-F238E27FC236}">
                <a16:creationId xmlns:a16="http://schemas.microsoft.com/office/drawing/2014/main" id="{924D4CCF-8B71-4F33-9CE3-48AA474AA175}"/>
              </a:ext>
            </a:extLst>
          </p:cNvPr>
          <p:cNvSpPr>
            <a:spLocks noGrp="1"/>
          </p:cNvSpPr>
          <p:nvPr>
            <p:ph sz="half" idx="2"/>
          </p:nvPr>
        </p:nvSpPr>
        <p:spPr/>
        <p:txBody>
          <a:bodyPr/>
          <a:lstStyle/>
          <a:p>
            <a:pPr marL="0" indent="0">
              <a:buNone/>
            </a:pPr>
            <a:r>
              <a:rPr lang="en-US" dirty="0"/>
              <a:t>Total funds to Oregon $4.26B</a:t>
            </a:r>
          </a:p>
          <a:p>
            <a:r>
              <a:rPr lang="en-US" dirty="0"/>
              <a:t>State $2.6B</a:t>
            </a:r>
          </a:p>
          <a:p>
            <a:pPr lvl="1"/>
            <a:r>
              <a:rPr lang="en-US" dirty="0"/>
              <a:t>Plus $155M for capital projects</a:t>
            </a:r>
          </a:p>
          <a:p>
            <a:r>
              <a:rPr lang="en-US" dirty="0"/>
              <a:t>Counties $818M</a:t>
            </a:r>
          </a:p>
          <a:p>
            <a:r>
              <a:rPr lang="en-US" dirty="0"/>
              <a:t>Cities $680.7M</a:t>
            </a:r>
          </a:p>
          <a:p>
            <a:pPr lvl="1"/>
            <a:r>
              <a:rPr lang="en-US" dirty="0"/>
              <a:t>Metro $438M</a:t>
            </a:r>
          </a:p>
          <a:p>
            <a:pPr lvl="1"/>
            <a:r>
              <a:rPr lang="en-US" dirty="0"/>
              <a:t>Non-Metro $243M</a:t>
            </a:r>
          </a:p>
        </p:txBody>
      </p:sp>
      <p:sp>
        <p:nvSpPr>
          <p:cNvPr id="7" name="Text Placeholder 6">
            <a:extLst>
              <a:ext uri="{FF2B5EF4-FFF2-40B4-BE49-F238E27FC236}">
                <a16:creationId xmlns:a16="http://schemas.microsoft.com/office/drawing/2014/main" id="{9C837869-18F1-4455-82E1-7912BE4D4D9D}"/>
              </a:ext>
            </a:extLst>
          </p:cNvPr>
          <p:cNvSpPr>
            <a:spLocks noGrp="1"/>
          </p:cNvSpPr>
          <p:nvPr>
            <p:ph type="body" sz="quarter" idx="3"/>
          </p:nvPr>
        </p:nvSpPr>
        <p:spPr>
          <a:xfrm>
            <a:off x="6172200" y="1405467"/>
            <a:ext cx="5183188" cy="989390"/>
          </a:xfrm>
        </p:spPr>
        <p:txBody>
          <a:bodyPr>
            <a:normAutofit/>
          </a:bodyPr>
          <a:lstStyle/>
          <a:p>
            <a:r>
              <a:rPr lang="en-US" sz="2800" b="0" dirty="0"/>
              <a:t>This is </a:t>
            </a:r>
            <a:r>
              <a:rPr lang="en-US" sz="2800" dirty="0"/>
              <a:t>NOT</a:t>
            </a:r>
            <a:r>
              <a:rPr lang="en-US" sz="2800" b="0" dirty="0"/>
              <a:t> the CRF Program!</a:t>
            </a:r>
          </a:p>
        </p:txBody>
      </p:sp>
      <p:sp>
        <p:nvSpPr>
          <p:cNvPr id="8" name="Content Placeholder 7">
            <a:extLst>
              <a:ext uri="{FF2B5EF4-FFF2-40B4-BE49-F238E27FC236}">
                <a16:creationId xmlns:a16="http://schemas.microsoft.com/office/drawing/2014/main" id="{DFEB0C3D-20DF-4D2F-92D9-72A37C357DFB}"/>
              </a:ext>
            </a:extLst>
          </p:cNvPr>
          <p:cNvSpPr>
            <a:spLocks noGrp="1"/>
          </p:cNvSpPr>
          <p:nvPr>
            <p:ph sz="quarter" idx="4"/>
          </p:nvPr>
        </p:nvSpPr>
        <p:spPr/>
        <p:txBody>
          <a:bodyPr/>
          <a:lstStyle/>
          <a:p>
            <a:r>
              <a:rPr lang="en-US" dirty="0"/>
              <a:t>Not a reimbursement program</a:t>
            </a:r>
          </a:p>
          <a:p>
            <a:r>
              <a:rPr lang="en-US" dirty="0"/>
              <a:t>Larger cities receive funds directly from Treasury</a:t>
            </a:r>
          </a:p>
          <a:p>
            <a:r>
              <a:rPr lang="en-US" dirty="0"/>
              <a:t>State </a:t>
            </a:r>
            <a:r>
              <a:rPr lang="en-US" b="1" dirty="0"/>
              <a:t>must</a:t>
            </a:r>
            <a:r>
              <a:rPr lang="en-US" dirty="0"/>
              <a:t> pass through to smaller cities</a:t>
            </a:r>
          </a:p>
          <a:p>
            <a:r>
              <a:rPr lang="en-US" dirty="0"/>
              <a:t>State </a:t>
            </a:r>
            <a:r>
              <a:rPr lang="en-US" b="1" dirty="0"/>
              <a:t>cannot</a:t>
            </a:r>
            <a:r>
              <a:rPr lang="en-US" dirty="0"/>
              <a:t> restrict use of funds</a:t>
            </a:r>
          </a:p>
        </p:txBody>
      </p:sp>
      <p:sp>
        <p:nvSpPr>
          <p:cNvPr id="2" name="Slide Number Placeholder 1">
            <a:extLst>
              <a:ext uri="{FF2B5EF4-FFF2-40B4-BE49-F238E27FC236}">
                <a16:creationId xmlns:a16="http://schemas.microsoft.com/office/drawing/2014/main" id="{D507C816-A2C1-47F8-A1D0-C3E1D17CBF01}"/>
              </a:ext>
            </a:extLst>
          </p:cNvPr>
          <p:cNvSpPr>
            <a:spLocks noGrp="1"/>
          </p:cNvSpPr>
          <p:nvPr>
            <p:ph type="sldNum" sz="quarter" idx="12"/>
          </p:nvPr>
        </p:nvSpPr>
        <p:spPr/>
        <p:txBody>
          <a:bodyPr/>
          <a:lstStyle/>
          <a:p>
            <a:fld id="{8181177A-FFC5-46ED-BDDA-65BA51ED8E89}" type="slidenum">
              <a:rPr lang="en-US" smtClean="0"/>
              <a:t>2</a:t>
            </a:fld>
            <a:endParaRPr lang="en-US"/>
          </a:p>
        </p:txBody>
      </p:sp>
    </p:spTree>
    <p:extLst>
      <p:ext uri="{BB962C8B-B14F-4D97-AF65-F5344CB8AC3E}">
        <p14:creationId xmlns:p14="http://schemas.microsoft.com/office/powerpoint/2010/main" val="28939248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59D7C0-2394-494F-A375-F2879294D23E}"/>
              </a:ext>
            </a:extLst>
          </p:cNvPr>
          <p:cNvSpPr>
            <a:spLocks noGrp="1"/>
          </p:cNvSpPr>
          <p:nvPr>
            <p:ph type="title"/>
          </p:nvPr>
        </p:nvSpPr>
        <p:spPr/>
        <p:txBody>
          <a:bodyPr/>
          <a:lstStyle/>
          <a:p>
            <a:r>
              <a:rPr lang="en-US" b="1" dirty="0"/>
              <a:t>Water and Sewer Infrastructure Investments </a:t>
            </a:r>
          </a:p>
        </p:txBody>
      </p:sp>
      <p:sp>
        <p:nvSpPr>
          <p:cNvPr id="3" name="Content Placeholder 2">
            <a:extLst>
              <a:ext uri="{FF2B5EF4-FFF2-40B4-BE49-F238E27FC236}">
                <a16:creationId xmlns:a16="http://schemas.microsoft.com/office/drawing/2014/main" id="{12C86599-14AD-4F10-A429-F7DE88773CB2}"/>
              </a:ext>
            </a:extLst>
          </p:cNvPr>
          <p:cNvSpPr>
            <a:spLocks noGrp="1"/>
          </p:cNvSpPr>
          <p:nvPr>
            <p:ph idx="1"/>
          </p:nvPr>
        </p:nvSpPr>
        <p:spPr>
          <a:xfrm>
            <a:off x="838200" y="1378857"/>
            <a:ext cx="10515600" cy="5114017"/>
          </a:xfrm>
        </p:spPr>
        <p:txBody>
          <a:bodyPr>
            <a:normAutofit fontScale="92500" lnSpcReduction="10000"/>
          </a:bodyPr>
          <a:lstStyle/>
          <a:p>
            <a:pPr marL="0" indent="0">
              <a:buNone/>
            </a:pPr>
            <a:r>
              <a:rPr lang="en-US" dirty="0"/>
              <a:t>“Wide latitude” to identify highest priority projects, including privately-owned infrastructure</a:t>
            </a:r>
          </a:p>
          <a:p>
            <a:pPr marL="0" indent="0">
              <a:buNone/>
            </a:pPr>
            <a:r>
              <a:rPr lang="en-US" dirty="0"/>
              <a:t>Priority given to heath, environmental safety, and projects to help the most households, but cities can apply additional criteria</a:t>
            </a:r>
          </a:p>
          <a:p>
            <a:pPr marL="0" indent="0">
              <a:buNone/>
            </a:pPr>
            <a:r>
              <a:rPr lang="en-US" dirty="0"/>
              <a:t>Aligns with projects eligible for EPA’s Clean Water State Revolving Fund (CWSRF) or Drinking Water State Revolving Fund (DWSRF)</a:t>
            </a:r>
          </a:p>
          <a:p>
            <a:r>
              <a:rPr lang="en-US" dirty="0"/>
              <a:t>Wastewater uses include construction, improvement or repair of plants, improved resilience, green infrastructure, or pollution reduction</a:t>
            </a:r>
          </a:p>
          <a:p>
            <a:r>
              <a:rPr lang="en-US" dirty="0"/>
              <a:t>Drinking water includes installation and replacement of failing treatment and distribution systems, replacing lead pipes, and more</a:t>
            </a:r>
          </a:p>
          <a:p>
            <a:r>
              <a:rPr lang="en-US" dirty="0"/>
              <a:t>Stormwater management, treatment, and reuse is also mentioned</a:t>
            </a:r>
          </a:p>
          <a:p>
            <a:pPr marL="0" indent="0">
              <a:buNone/>
            </a:pPr>
            <a:r>
              <a:rPr lang="en-US" dirty="0"/>
              <a:t>* Funds may not be used as local match on CWSRF and DWSRF due to program restrictions against use of federal funds for that purpose</a:t>
            </a:r>
          </a:p>
        </p:txBody>
      </p:sp>
      <p:sp>
        <p:nvSpPr>
          <p:cNvPr id="4" name="Slide Number Placeholder 3">
            <a:extLst>
              <a:ext uri="{FF2B5EF4-FFF2-40B4-BE49-F238E27FC236}">
                <a16:creationId xmlns:a16="http://schemas.microsoft.com/office/drawing/2014/main" id="{05ED98D6-FD2C-49C7-B81A-51EC37A71C6E}"/>
              </a:ext>
            </a:extLst>
          </p:cNvPr>
          <p:cNvSpPr>
            <a:spLocks noGrp="1"/>
          </p:cNvSpPr>
          <p:nvPr>
            <p:ph type="sldNum" sz="quarter" idx="12"/>
          </p:nvPr>
        </p:nvSpPr>
        <p:spPr/>
        <p:txBody>
          <a:bodyPr/>
          <a:lstStyle/>
          <a:p>
            <a:fld id="{8181177A-FFC5-46ED-BDDA-65BA51ED8E89}" type="slidenum">
              <a:rPr lang="en-US" smtClean="0"/>
              <a:t>20</a:t>
            </a:fld>
            <a:endParaRPr lang="en-US" dirty="0"/>
          </a:p>
        </p:txBody>
      </p:sp>
    </p:spTree>
    <p:extLst>
      <p:ext uri="{BB962C8B-B14F-4D97-AF65-F5344CB8AC3E}">
        <p14:creationId xmlns:p14="http://schemas.microsoft.com/office/powerpoint/2010/main" val="22281439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4E586-15E7-46A3-BED2-E06DCB29FF1B}"/>
              </a:ext>
            </a:extLst>
          </p:cNvPr>
          <p:cNvSpPr>
            <a:spLocks noGrp="1"/>
          </p:cNvSpPr>
          <p:nvPr>
            <p:ph type="title"/>
          </p:nvPr>
        </p:nvSpPr>
        <p:spPr/>
        <p:txBody>
          <a:bodyPr/>
          <a:lstStyle/>
          <a:p>
            <a:r>
              <a:rPr lang="en-US" b="1" dirty="0"/>
              <a:t>Broadband Infrastructure Investments </a:t>
            </a:r>
          </a:p>
        </p:txBody>
      </p:sp>
      <p:sp>
        <p:nvSpPr>
          <p:cNvPr id="3" name="Content Placeholder 2">
            <a:extLst>
              <a:ext uri="{FF2B5EF4-FFF2-40B4-BE49-F238E27FC236}">
                <a16:creationId xmlns:a16="http://schemas.microsoft.com/office/drawing/2014/main" id="{B2472B2F-BC89-42C7-861E-9EF97E1D3E8C}"/>
              </a:ext>
            </a:extLst>
          </p:cNvPr>
          <p:cNvSpPr>
            <a:spLocks noGrp="1"/>
          </p:cNvSpPr>
          <p:nvPr>
            <p:ph idx="1"/>
          </p:nvPr>
        </p:nvSpPr>
        <p:spPr/>
        <p:txBody>
          <a:bodyPr>
            <a:normAutofit lnSpcReduction="10000"/>
          </a:bodyPr>
          <a:lstStyle/>
          <a:p>
            <a:r>
              <a:rPr lang="en-US" b="1" dirty="0"/>
              <a:t>What is broadband? </a:t>
            </a:r>
            <a:r>
              <a:rPr lang="en-US" dirty="0"/>
              <a:t>According to the FCC, the definition of broadband internet is a minimum of 25 Mbps download and 3 Mbps upload speeds. Broadband provides high speed internet access via multiple types of technologies including fiber optics, wireless, cable, DSL and satellite.</a:t>
            </a:r>
          </a:p>
          <a:p>
            <a:r>
              <a:rPr lang="en-US" dirty="0"/>
              <a:t>Projects should establish or improve “broadband service to unserved or underserved populations to reach an adequate level to permit a household to work or attend school, and that are unlikely to be met with private sources of funds.” Unserved and underserved are defined as those places that lack access to a reliable </a:t>
            </a:r>
            <a:r>
              <a:rPr lang="en-US" b="1" u="sng" dirty="0"/>
              <a:t>wireline</a:t>
            </a:r>
            <a:r>
              <a:rPr lang="en-US" dirty="0"/>
              <a:t> connection capable of at least 25/3 Mbps.</a:t>
            </a:r>
          </a:p>
        </p:txBody>
      </p:sp>
      <p:sp>
        <p:nvSpPr>
          <p:cNvPr id="4" name="Slide Number Placeholder 3">
            <a:extLst>
              <a:ext uri="{FF2B5EF4-FFF2-40B4-BE49-F238E27FC236}">
                <a16:creationId xmlns:a16="http://schemas.microsoft.com/office/drawing/2014/main" id="{073315DE-F153-44D7-81FF-7AF463A58C46}"/>
              </a:ext>
            </a:extLst>
          </p:cNvPr>
          <p:cNvSpPr>
            <a:spLocks noGrp="1"/>
          </p:cNvSpPr>
          <p:nvPr>
            <p:ph type="sldNum" sz="quarter" idx="12"/>
          </p:nvPr>
        </p:nvSpPr>
        <p:spPr>
          <a:xfrm>
            <a:off x="8610600" y="6356350"/>
            <a:ext cx="2743200" cy="365125"/>
          </a:xfrm>
        </p:spPr>
        <p:txBody>
          <a:bodyPr/>
          <a:lstStyle/>
          <a:p>
            <a:fld id="{8181177A-FFC5-46ED-BDDA-65BA51ED8E89}" type="slidenum">
              <a:rPr lang="en-US" smtClean="0"/>
              <a:t>21</a:t>
            </a:fld>
            <a:endParaRPr lang="en-US" dirty="0"/>
          </a:p>
        </p:txBody>
      </p:sp>
    </p:spTree>
    <p:extLst>
      <p:ext uri="{BB962C8B-B14F-4D97-AF65-F5344CB8AC3E}">
        <p14:creationId xmlns:p14="http://schemas.microsoft.com/office/powerpoint/2010/main" val="1142344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3A894-AAFC-418B-8D19-659097D86061}"/>
              </a:ext>
            </a:extLst>
          </p:cNvPr>
          <p:cNvSpPr>
            <a:spLocks noGrp="1"/>
          </p:cNvSpPr>
          <p:nvPr>
            <p:ph type="title"/>
          </p:nvPr>
        </p:nvSpPr>
        <p:spPr/>
        <p:txBody>
          <a:bodyPr/>
          <a:lstStyle/>
          <a:p>
            <a:r>
              <a:rPr lang="en-US" b="1" dirty="0"/>
              <a:t>Broadband Infrastructure Investments (cont.)</a:t>
            </a:r>
          </a:p>
        </p:txBody>
      </p:sp>
      <p:sp>
        <p:nvSpPr>
          <p:cNvPr id="3" name="Content Placeholder 2">
            <a:extLst>
              <a:ext uri="{FF2B5EF4-FFF2-40B4-BE49-F238E27FC236}">
                <a16:creationId xmlns:a16="http://schemas.microsoft.com/office/drawing/2014/main" id="{23FF6749-D1CD-41EB-AD28-4371A37A650F}"/>
              </a:ext>
            </a:extLst>
          </p:cNvPr>
          <p:cNvSpPr>
            <a:spLocks noGrp="1"/>
          </p:cNvSpPr>
          <p:nvPr>
            <p:ph idx="1"/>
          </p:nvPr>
        </p:nvSpPr>
        <p:spPr>
          <a:xfrm>
            <a:off x="838200" y="1440873"/>
            <a:ext cx="10515600" cy="5052002"/>
          </a:xfrm>
        </p:spPr>
        <p:txBody>
          <a:bodyPr>
            <a:normAutofit lnSpcReduction="10000"/>
          </a:bodyPr>
          <a:lstStyle/>
          <a:p>
            <a:r>
              <a:rPr lang="en-US" dirty="0"/>
              <a:t>Eligible projects must provide symmetrical 100 Mbps service unless there are geography, topography, or excessive costs issues, then 100/20 Mbps service must be provided with possibility to scale to 100/100 in the future.  </a:t>
            </a:r>
          </a:p>
          <a:p>
            <a:r>
              <a:rPr lang="en-US" dirty="0"/>
              <a:t>The rule also encourages, but does not require broadband infrastructure projects to: </a:t>
            </a:r>
          </a:p>
          <a:p>
            <a:pPr lvl="1"/>
            <a:r>
              <a:rPr lang="en-US" dirty="0"/>
              <a:t>Prioritize investments in fiber infrastructure; </a:t>
            </a:r>
          </a:p>
          <a:p>
            <a:pPr lvl="1"/>
            <a:r>
              <a:rPr lang="en-US" dirty="0"/>
              <a:t>Avoid locations with existing agreements to build reliable wireline service; </a:t>
            </a:r>
          </a:p>
          <a:p>
            <a:pPr lvl="1"/>
            <a:r>
              <a:rPr lang="en-US" dirty="0"/>
              <a:t>Focus on projects that achieve last-mile connections;</a:t>
            </a:r>
          </a:p>
          <a:p>
            <a:pPr lvl="1"/>
            <a:r>
              <a:rPr lang="en-US" dirty="0"/>
              <a:t>Consider ways to integrate affordability options into program design;  and</a:t>
            </a:r>
          </a:p>
          <a:p>
            <a:pPr lvl="1"/>
            <a:r>
              <a:rPr lang="en-US" dirty="0"/>
              <a:t>Prioritize support for broadband networks owned, operated by, or affiliated with local governments, non-profits, and co-operatives – providers with less pressure to turn profits and a commitment to serving entire communities.</a:t>
            </a:r>
          </a:p>
          <a:p>
            <a:pPr marL="0" indent="0">
              <a:buNone/>
            </a:pPr>
            <a:endParaRPr lang="en-US" dirty="0"/>
          </a:p>
        </p:txBody>
      </p:sp>
      <p:sp>
        <p:nvSpPr>
          <p:cNvPr id="4" name="Slide Number Placeholder 3">
            <a:extLst>
              <a:ext uri="{FF2B5EF4-FFF2-40B4-BE49-F238E27FC236}">
                <a16:creationId xmlns:a16="http://schemas.microsoft.com/office/drawing/2014/main" id="{7508C0F6-89BE-4BF0-B03C-61257C5EEEDE}"/>
              </a:ext>
            </a:extLst>
          </p:cNvPr>
          <p:cNvSpPr>
            <a:spLocks noGrp="1"/>
          </p:cNvSpPr>
          <p:nvPr>
            <p:ph type="sldNum" sz="quarter" idx="12"/>
          </p:nvPr>
        </p:nvSpPr>
        <p:spPr>
          <a:xfrm>
            <a:off x="8610600" y="6356350"/>
            <a:ext cx="2743200" cy="365125"/>
          </a:xfrm>
        </p:spPr>
        <p:txBody>
          <a:bodyPr/>
          <a:lstStyle/>
          <a:p>
            <a:fld id="{8181177A-FFC5-46ED-BDDA-65BA51ED8E89}" type="slidenum">
              <a:rPr lang="en-US" smtClean="0"/>
              <a:t>22</a:t>
            </a:fld>
            <a:endParaRPr lang="en-US" dirty="0"/>
          </a:p>
        </p:txBody>
      </p:sp>
    </p:spTree>
    <p:extLst>
      <p:ext uri="{BB962C8B-B14F-4D97-AF65-F5344CB8AC3E}">
        <p14:creationId xmlns:p14="http://schemas.microsoft.com/office/powerpoint/2010/main" val="15686356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22621-E534-4458-BC56-0C5F9132C828}"/>
              </a:ext>
            </a:extLst>
          </p:cNvPr>
          <p:cNvSpPr>
            <a:spLocks noGrp="1"/>
          </p:cNvSpPr>
          <p:nvPr>
            <p:ph type="title"/>
          </p:nvPr>
        </p:nvSpPr>
        <p:spPr>
          <a:xfrm>
            <a:off x="838200" y="365126"/>
            <a:ext cx="10515600" cy="1029566"/>
          </a:xfrm>
        </p:spPr>
        <p:txBody>
          <a:bodyPr/>
          <a:lstStyle/>
          <a:p>
            <a:r>
              <a:rPr lang="en-US" b="1" dirty="0"/>
              <a:t>Broadband Infrastructure Investments (cont.)</a:t>
            </a:r>
          </a:p>
        </p:txBody>
      </p:sp>
      <p:sp>
        <p:nvSpPr>
          <p:cNvPr id="3" name="Content Placeholder 2">
            <a:extLst>
              <a:ext uri="{FF2B5EF4-FFF2-40B4-BE49-F238E27FC236}">
                <a16:creationId xmlns:a16="http://schemas.microsoft.com/office/drawing/2014/main" id="{6236DE24-D5E7-450E-9CC5-1F3F1C0F9012}"/>
              </a:ext>
            </a:extLst>
          </p:cNvPr>
          <p:cNvSpPr>
            <a:spLocks noGrp="1"/>
          </p:cNvSpPr>
          <p:nvPr>
            <p:ph idx="1"/>
          </p:nvPr>
        </p:nvSpPr>
        <p:spPr>
          <a:xfrm>
            <a:off x="838200" y="1394692"/>
            <a:ext cx="10515600" cy="4782271"/>
          </a:xfrm>
        </p:spPr>
        <p:txBody>
          <a:bodyPr>
            <a:normAutofit fontScale="92500" lnSpcReduction="10000"/>
          </a:bodyPr>
          <a:lstStyle/>
          <a:p>
            <a:pPr marL="0" indent="0">
              <a:buNone/>
            </a:pPr>
            <a:r>
              <a:rPr lang="en-US" sz="3600" dirty="0"/>
              <a:t>Other Eligible Uses According to Treasury’s ARPA FAQ</a:t>
            </a:r>
          </a:p>
          <a:p>
            <a:r>
              <a:rPr lang="en-US" b="1" u="sng" dirty="0"/>
              <a:t>Broadband Planning</a:t>
            </a:r>
            <a:r>
              <a:rPr lang="en-US" b="1" dirty="0"/>
              <a:t> - </a:t>
            </a:r>
            <a:r>
              <a:rPr lang="en-US" dirty="0"/>
              <a:t>Planning and engineering costs for broadband infrastructure projects are also eligible uses of funds. </a:t>
            </a:r>
          </a:p>
          <a:p>
            <a:r>
              <a:rPr lang="en-US" b="1" u="sng" dirty="0"/>
              <a:t>Digital Inclusion/Literacy</a:t>
            </a:r>
            <a:r>
              <a:rPr lang="en-US" b="1" dirty="0"/>
              <a:t> - </a:t>
            </a:r>
            <a:r>
              <a:rPr lang="en-US" dirty="0"/>
              <a:t>Interim rule notes that “assistance to households facing negative economic impacts due to COVID-19 is also an eligible use, including internet access or digital literacy assistance.” </a:t>
            </a:r>
          </a:p>
          <a:p>
            <a:pPr marL="230188" indent="0">
              <a:buNone/>
            </a:pPr>
            <a:r>
              <a:rPr lang="en-US" dirty="0"/>
              <a:t>FAQ notes that related activities beyond traditional broadband infrastructure, including digital literacy training and programs to promote internet access, are eligible under the broadband use category. </a:t>
            </a:r>
          </a:p>
          <a:p>
            <a:r>
              <a:rPr lang="en-US" b="1" u="sng" dirty="0"/>
              <a:t>Cybersecurity</a:t>
            </a:r>
            <a:r>
              <a:rPr lang="en-US" b="1" dirty="0"/>
              <a:t> - </a:t>
            </a:r>
            <a:r>
              <a:rPr lang="en-US" dirty="0"/>
              <a:t>Cybersecurity activities, “including hardware, software, and protection of critical infrastructure,” are eligible uses under the provision of government services (revenue replacement) category.</a:t>
            </a:r>
          </a:p>
          <a:p>
            <a:pPr marL="0" indent="0">
              <a:buNone/>
            </a:pPr>
            <a:endParaRPr lang="en-US" dirty="0"/>
          </a:p>
        </p:txBody>
      </p:sp>
      <p:sp>
        <p:nvSpPr>
          <p:cNvPr id="4" name="Slide Number Placeholder 3">
            <a:extLst>
              <a:ext uri="{FF2B5EF4-FFF2-40B4-BE49-F238E27FC236}">
                <a16:creationId xmlns:a16="http://schemas.microsoft.com/office/drawing/2014/main" id="{343DD55C-C553-4848-A847-28ACD9FA4907}"/>
              </a:ext>
            </a:extLst>
          </p:cNvPr>
          <p:cNvSpPr>
            <a:spLocks noGrp="1"/>
          </p:cNvSpPr>
          <p:nvPr>
            <p:ph type="sldNum" sz="quarter" idx="12"/>
          </p:nvPr>
        </p:nvSpPr>
        <p:spPr>
          <a:xfrm>
            <a:off x="8610600" y="6356350"/>
            <a:ext cx="2743200" cy="365125"/>
          </a:xfrm>
        </p:spPr>
        <p:txBody>
          <a:bodyPr/>
          <a:lstStyle/>
          <a:p>
            <a:fld id="{8181177A-FFC5-46ED-BDDA-65BA51ED8E89}" type="slidenum">
              <a:rPr lang="en-US" smtClean="0"/>
              <a:t>23</a:t>
            </a:fld>
            <a:endParaRPr lang="en-US" dirty="0"/>
          </a:p>
        </p:txBody>
      </p:sp>
    </p:spTree>
    <p:extLst>
      <p:ext uri="{BB962C8B-B14F-4D97-AF65-F5344CB8AC3E}">
        <p14:creationId xmlns:p14="http://schemas.microsoft.com/office/powerpoint/2010/main" val="4414260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95C944-0E73-4EE8-BB71-FB5AFB2908B7}"/>
              </a:ext>
            </a:extLst>
          </p:cNvPr>
          <p:cNvSpPr>
            <a:spLocks noGrp="1"/>
          </p:cNvSpPr>
          <p:nvPr>
            <p:ph type="title"/>
          </p:nvPr>
        </p:nvSpPr>
        <p:spPr/>
        <p:txBody>
          <a:bodyPr/>
          <a:lstStyle/>
          <a:p>
            <a:r>
              <a:rPr lang="en-US" b="1" dirty="0"/>
              <a:t>ARPA Capital Projects Fund</a:t>
            </a:r>
          </a:p>
        </p:txBody>
      </p:sp>
      <p:sp>
        <p:nvSpPr>
          <p:cNvPr id="3" name="Content Placeholder 2">
            <a:extLst>
              <a:ext uri="{FF2B5EF4-FFF2-40B4-BE49-F238E27FC236}">
                <a16:creationId xmlns:a16="http://schemas.microsoft.com/office/drawing/2014/main" id="{08BCE1D3-A891-4C17-AE52-7E539EDF4EB1}"/>
              </a:ext>
            </a:extLst>
          </p:cNvPr>
          <p:cNvSpPr>
            <a:spLocks noGrp="1"/>
          </p:cNvSpPr>
          <p:nvPr>
            <p:ph idx="1"/>
          </p:nvPr>
        </p:nvSpPr>
        <p:spPr>
          <a:xfrm>
            <a:off x="771787" y="1602298"/>
            <a:ext cx="10582013" cy="4806892"/>
          </a:xfrm>
        </p:spPr>
        <p:txBody>
          <a:bodyPr/>
          <a:lstStyle/>
          <a:p>
            <a:r>
              <a:rPr lang="en-US" dirty="0"/>
              <a:t>Separate $10 billion fund from State and Local Fiscal Recovery Funds. The Oregon Legislature appropriated $120 million of Capital Projects Fund dollars to Business Oregon for broadband in HB 5006. </a:t>
            </a:r>
          </a:p>
          <a:p>
            <a:r>
              <a:rPr lang="en-US" dirty="0"/>
              <a:t>Provides funding to states, territories, and Tribal governments to carry out critical capital projects directly enabling work, education, and health monitoring, including remote options, in response to the public health emergency.</a:t>
            </a:r>
          </a:p>
          <a:p>
            <a:r>
              <a:rPr lang="en-US" dirty="0"/>
              <a:t>The focus of the Capital Projects Fund on the continuing need for connectivity in response to the COVID-19 pandemic complements the broader range of uses State and Local Fiscal Recovery Funds.</a:t>
            </a:r>
          </a:p>
          <a:p>
            <a:pPr marL="0" indent="0">
              <a:buNone/>
            </a:pPr>
            <a:endParaRPr lang="en-US" dirty="0"/>
          </a:p>
        </p:txBody>
      </p:sp>
      <p:sp>
        <p:nvSpPr>
          <p:cNvPr id="4" name="Slide Number Placeholder 3">
            <a:extLst>
              <a:ext uri="{FF2B5EF4-FFF2-40B4-BE49-F238E27FC236}">
                <a16:creationId xmlns:a16="http://schemas.microsoft.com/office/drawing/2014/main" id="{DE029ED5-49A1-4B9A-B75F-42E2373C5B8D}"/>
              </a:ext>
            </a:extLst>
          </p:cNvPr>
          <p:cNvSpPr>
            <a:spLocks noGrp="1"/>
          </p:cNvSpPr>
          <p:nvPr>
            <p:ph type="sldNum" sz="quarter" idx="12"/>
          </p:nvPr>
        </p:nvSpPr>
        <p:spPr>
          <a:xfrm>
            <a:off x="8610600" y="6356350"/>
            <a:ext cx="2743200" cy="365125"/>
          </a:xfrm>
        </p:spPr>
        <p:txBody>
          <a:bodyPr/>
          <a:lstStyle/>
          <a:p>
            <a:fld id="{8181177A-FFC5-46ED-BDDA-65BA51ED8E89}" type="slidenum">
              <a:rPr lang="en-US" smtClean="0"/>
              <a:t>24</a:t>
            </a:fld>
            <a:endParaRPr lang="en-US" dirty="0"/>
          </a:p>
        </p:txBody>
      </p:sp>
    </p:spTree>
    <p:extLst>
      <p:ext uri="{BB962C8B-B14F-4D97-AF65-F5344CB8AC3E}">
        <p14:creationId xmlns:p14="http://schemas.microsoft.com/office/powerpoint/2010/main" val="29828435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76BB8-53B9-4F66-BF57-505C2C615EA2}"/>
              </a:ext>
            </a:extLst>
          </p:cNvPr>
          <p:cNvSpPr>
            <a:spLocks noGrp="1"/>
          </p:cNvSpPr>
          <p:nvPr>
            <p:ph type="title"/>
          </p:nvPr>
        </p:nvSpPr>
        <p:spPr/>
        <p:txBody>
          <a:bodyPr/>
          <a:lstStyle/>
          <a:p>
            <a:r>
              <a:rPr lang="en-US" b="1" dirty="0"/>
              <a:t>Restrictions on Use</a:t>
            </a:r>
          </a:p>
        </p:txBody>
      </p:sp>
      <p:sp>
        <p:nvSpPr>
          <p:cNvPr id="3" name="Content Placeholder 2">
            <a:extLst>
              <a:ext uri="{FF2B5EF4-FFF2-40B4-BE49-F238E27FC236}">
                <a16:creationId xmlns:a16="http://schemas.microsoft.com/office/drawing/2014/main" id="{27E72AAA-9198-42B9-9385-F60EF803ABD5}"/>
              </a:ext>
            </a:extLst>
          </p:cNvPr>
          <p:cNvSpPr>
            <a:spLocks noGrp="1"/>
          </p:cNvSpPr>
          <p:nvPr>
            <p:ph idx="1"/>
          </p:nvPr>
        </p:nvSpPr>
        <p:spPr>
          <a:xfrm>
            <a:off x="838200" y="1451429"/>
            <a:ext cx="10515600" cy="4725534"/>
          </a:xfrm>
        </p:spPr>
        <p:txBody>
          <a:bodyPr/>
          <a:lstStyle/>
          <a:p>
            <a:pPr marL="0" indent="0">
              <a:buNone/>
            </a:pPr>
            <a:r>
              <a:rPr lang="en-US" b="1" dirty="0"/>
              <a:t>Pension deposits are not allowed</a:t>
            </a:r>
            <a:endParaRPr lang="en-US" dirty="0"/>
          </a:p>
          <a:p>
            <a:r>
              <a:rPr lang="en-US" dirty="0"/>
              <a:t>Treasury interprets to mean extraordinary payments, to pay down an accrued unfunded liability</a:t>
            </a:r>
          </a:p>
          <a:p>
            <a:r>
              <a:rPr lang="en-US" dirty="0"/>
              <a:t>If paying payroll under an allowed use normal pension contributions as a part of a benefit package for that worker is allowed</a:t>
            </a:r>
          </a:p>
          <a:p>
            <a:pPr marL="0" indent="0">
              <a:buNone/>
            </a:pPr>
            <a:r>
              <a:rPr lang="en-US" b="1" dirty="0"/>
              <a:t>Offset of tax reductions is not allowed</a:t>
            </a:r>
          </a:p>
          <a:p>
            <a:r>
              <a:rPr lang="en-US" dirty="0"/>
              <a:t>Cutting taxes puts a city at risk of having to repay funds if reduction is from change in “law, regulation, or administrative interpretation”</a:t>
            </a:r>
          </a:p>
          <a:p>
            <a:r>
              <a:rPr lang="en-US" dirty="0"/>
              <a:t>Does not include phase in of current law or changes outside the control of the jurisdiction</a:t>
            </a:r>
          </a:p>
          <a:p>
            <a:pPr marL="0" indent="0">
              <a:buNone/>
            </a:pPr>
            <a:endParaRPr lang="en-US" dirty="0"/>
          </a:p>
        </p:txBody>
      </p:sp>
      <p:sp>
        <p:nvSpPr>
          <p:cNvPr id="4" name="Slide Number Placeholder 3">
            <a:extLst>
              <a:ext uri="{FF2B5EF4-FFF2-40B4-BE49-F238E27FC236}">
                <a16:creationId xmlns:a16="http://schemas.microsoft.com/office/drawing/2014/main" id="{D0A475B5-78FA-43A2-896C-B42E3D526DA7}"/>
              </a:ext>
            </a:extLst>
          </p:cNvPr>
          <p:cNvSpPr>
            <a:spLocks noGrp="1"/>
          </p:cNvSpPr>
          <p:nvPr>
            <p:ph type="sldNum" sz="quarter" idx="12"/>
          </p:nvPr>
        </p:nvSpPr>
        <p:spPr/>
        <p:txBody>
          <a:bodyPr/>
          <a:lstStyle/>
          <a:p>
            <a:fld id="{8181177A-FFC5-46ED-BDDA-65BA51ED8E89}" type="slidenum">
              <a:rPr lang="en-US" smtClean="0"/>
              <a:t>25</a:t>
            </a:fld>
            <a:endParaRPr lang="en-US"/>
          </a:p>
        </p:txBody>
      </p:sp>
    </p:spTree>
    <p:extLst>
      <p:ext uri="{BB962C8B-B14F-4D97-AF65-F5344CB8AC3E}">
        <p14:creationId xmlns:p14="http://schemas.microsoft.com/office/powerpoint/2010/main" val="25710114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76BB8-53B9-4F66-BF57-505C2C615EA2}"/>
              </a:ext>
            </a:extLst>
          </p:cNvPr>
          <p:cNvSpPr>
            <a:spLocks noGrp="1"/>
          </p:cNvSpPr>
          <p:nvPr>
            <p:ph type="title"/>
          </p:nvPr>
        </p:nvSpPr>
        <p:spPr/>
        <p:txBody>
          <a:bodyPr/>
          <a:lstStyle/>
          <a:p>
            <a:r>
              <a:rPr lang="en-US" b="1" dirty="0"/>
              <a:t>Some Outstanding Issues</a:t>
            </a:r>
          </a:p>
        </p:txBody>
      </p:sp>
      <p:sp>
        <p:nvSpPr>
          <p:cNvPr id="3" name="Content Placeholder 2">
            <a:extLst>
              <a:ext uri="{FF2B5EF4-FFF2-40B4-BE49-F238E27FC236}">
                <a16:creationId xmlns:a16="http://schemas.microsoft.com/office/drawing/2014/main" id="{27E72AAA-9198-42B9-9385-F60EF803ABD5}"/>
              </a:ext>
            </a:extLst>
          </p:cNvPr>
          <p:cNvSpPr>
            <a:spLocks noGrp="1"/>
          </p:cNvSpPr>
          <p:nvPr>
            <p:ph idx="1"/>
          </p:nvPr>
        </p:nvSpPr>
        <p:spPr>
          <a:xfrm>
            <a:off x="838200" y="1451429"/>
            <a:ext cx="10515600" cy="4725534"/>
          </a:xfrm>
        </p:spPr>
        <p:txBody>
          <a:bodyPr>
            <a:normAutofit fontScale="92500" lnSpcReduction="10000"/>
          </a:bodyPr>
          <a:lstStyle/>
          <a:p>
            <a:pPr marL="0" indent="0">
              <a:buNone/>
            </a:pPr>
            <a:r>
              <a:rPr lang="en-US" sz="3600" dirty="0"/>
              <a:t>What happens when businesses repay economic support loans?</a:t>
            </a:r>
          </a:p>
          <a:p>
            <a:pPr marL="0" indent="0">
              <a:buNone/>
            </a:pPr>
            <a:r>
              <a:rPr lang="en-US" sz="3600" dirty="0"/>
              <a:t>How do restrictions on using the funds to finance new debt work with an infrastructure project if it is bonded?  </a:t>
            </a:r>
          </a:p>
          <a:p>
            <a:pPr marL="0" indent="0">
              <a:buNone/>
            </a:pPr>
            <a:r>
              <a:rPr lang="en-US" sz="3600" dirty="0"/>
              <a:t>What about bridge loans until ARPA funds are received?</a:t>
            </a:r>
          </a:p>
          <a:p>
            <a:pPr marL="0" indent="0">
              <a:buNone/>
            </a:pPr>
            <a:r>
              <a:rPr lang="en-US" sz="3600" dirty="0"/>
              <a:t>Funds may not be used as local match for federal programs that bar the use of federal funds for the match, how will this work with a future infrastructure package?</a:t>
            </a:r>
          </a:p>
          <a:p>
            <a:pPr marL="0" indent="0">
              <a:buNone/>
            </a:pPr>
            <a:r>
              <a:rPr lang="en-US" sz="3600" dirty="0"/>
              <a:t>How do restrictions on tax cuts work with local option economic development incentives?</a:t>
            </a:r>
          </a:p>
          <a:p>
            <a:pPr marL="0" indent="0">
              <a:buNone/>
            </a:pPr>
            <a:endParaRPr lang="en-US" dirty="0"/>
          </a:p>
        </p:txBody>
      </p:sp>
      <p:sp>
        <p:nvSpPr>
          <p:cNvPr id="4" name="Slide Number Placeholder 3">
            <a:extLst>
              <a:ext uri="{FF2B5EF4-FFF2-40B4-BE49-F238E27FC236}">
                <a16:creationId xmlns:a16="http://schemas.microsoft.com/office/drawing/2014/main" id="{092B34BF-00A5-4474-B7D1-37A94120F5CA}"/>
              </a:ext>
            </a:extLst>
          </p:cNvPr>
          <p:cNvSpPr>
            <a:spLocks noGrp="1"/>
          </p:cNvSpPr>
          <p:nvPr>
            <p:ph type="sldNum" sz="quarter" idx="12"/>
          </p:nvPr>
        </p:nvSpPr>
        <p:spPr/>
        <p:txBody>
          <a:bodyPr/>
          <a:lstStyle/>
          <a:p>
            <a:fld id="{8181177A-FFC5-46ED-BDDA-65BA51ED8E89}" type="slidenum">
              <a:rPr lang="en-US" smtClean="0"/>
              <a:t>26</a:t>
            </a:fld>
            <a:endParaRPr lang="en-US"/>
          </a:p>
        </p:txBody>
      </p:sp>
    </p:spTree>
    <p:extLst>
      <p:ext uri="{BB962C8B-B14F-4D97-AF65-F5344CB8AC3E}">
        <p14:creationId xmlns:p14="http://schemas.microsoft.com/office/powerpoint/2010/main" val="6923003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2C229-EBCF-43EA-82E7-94ABD6A9A86D}"/>
              </a:ext>
            </a:extLst>
          </p:cNvPr>
          <p:cNvSpPr>
            <a:spLocks noGrp="1"/>
          </p:cNvSpPr>
          <p:nvPr>
            <p:ph type="title"/>
          </p:nvPr>
        </p:nvSpPr>
        <p:spPr>
          <a:xfrm>
            <a:off x="838200" y="365126"/>
            <a:ext cx="10515600" cy="883104"/>
          </a:xfrm>
        </p:spPr>
        <p:txBody>
          <a:bodyPr/>
          <a:lstStyle/>
          <a:p>
            <a:r>
              <a:rPr lang="en-US" b="1" dirty="0"/>
              <a:t>Key Resources</a:t>
            </a:r>
          </a:p>
        </p:txBody>
      </p:sp>
      <p:sp>
        <p:nvSpPr>
          <p:cNvPr id="3" name="Content Placeholder 2">
            <a:extLst>
              <a:ext uri="{FF2B5EF4-FFF2-40B4-BE49-F238E27FC236}">
                <a16:creationId xmlns:a16="http://schemas.microsoft.com/office/drawing/2014/main" id="{300AEC26-6369-4F1B-99E6-59CBE244069D}"/>
              </a:ext>
            </a:extLst>
          </p:cNvPr>
          <p:cNvSpPr>
            <a:spLocks noGrp="1"/>
          </p:cNvSpPr>
          <p:nvPr>
            <p:ph idx="1"/>
          </p:nvPr>
        </p:nvSpPr>
        <p:spPr>
          <a:xfrm>
            <a:off x="838200" y="1248230"/>
            <a:ext cx="10515600" cy="4928733"/>
          </a:xfrm>
        </p:spPr>
        <p:txBody>
          <a:bodyPr>
            <a:normAutofit/>
          </a:bodyPr>
          <a:lstStyle/>
          <a:p>
            <a:pPr marL="0" indent="0">
              <a:buNone/>
            </a:pPr>
            <a:r>
              <a:rPr lang="en-US" sz="3600" dirty="0">
                <a:hlinkClick r:id="rId3"/>
              </a:rPr>
              <a:t>U.S. Treasury Fiscal Recovery Fund Page</a:t>
            </a:r>
            <a:endParaRPr lang="en-US" sz="3600" dirty="0"/>
          </a:p>
          <a:p>
            <a:pPr marL="0" indent="0">
              <a:spcAft>
                <a:spcPts val="1200"/>
              </a:spcAft>
              <a:buNone/>
            </a:pPr>
            <a:r>
              <a:rPr lang="en-US" sz="3600" dirty="0"/>
              <a:t>The authoritative source for guidance</a:t>
            </a:r>
          </a:p>
          <a:p>
            <a:pPr marL="0" indent="0">
              <a:buNone/>
            </a:pPr>
            <a:r>
              <a:rPr lang="en-US" sz="3600" dirty="0">
                <a:hlinkClick r:id="rId4"/>
              </a:rPr>
              <a:t>LOC’s </a:t>
            </a:r>
            <a:r>
              <a:rPr lang="en-US" sz="3600" b="0" i="0" dirty="0">
                <a:solidFill>
                  <a:srgbClr val="14477D"/>
                </a:solidFill>
                <a:effectLst/>
                <a:hlinkClick r:id="rId4"/>
              </a:rPr>
              <a:t>American Rescue Plan Resource Hub</a:t>
            </a:r>
            <a:endParaRPr lang="en-US" sz="3600" b="0" i="0" dirty="0">
              <a:solidFill>
                <a:srgbClr val="14477D"/>
              </a:solidFill>
              <a:effectLst/>
            </a:endParaRPr>
          </a:p>
          <a:p>
            <a:pPr marL="0" indent="0">
              <a:spcAft>
                <a:spcPts val="1200"/>
              </a:spcAft>
              <a:buNone/>
            </a:pPr>
            <a:r>
              <a:rPr lang="en-US" sz="3600" dirty="0"/>
              <a:t>Updated regularly with latest information</a:t>
            </a:r>
            <a:endParaRPr lang="en-US" sz="3600" b="0" i="0" dirty="0">
              <a:effectLst/>
            </a:endParaRPr>
          </a:p>
          <a:p>
            <a:pPr marL="0" indent="0">
              <a:buNone/>
            </a:pPr>
            <a:r>
              <a:rPr lang="en-US" sz="3600" dirty="0">
                <a:hlinkClick r:id="rId5"/>
              </a:rPr>
              <a:t>NLC’s American Rescue Plan Hub</a:t>
            </a:r>
            <a:endParaRPr lang="en-US" sz="3600" dirty="0"/>
          </a:p>
          <a:p>
            <a:pPr marL="0" indent="0">
              <a:buNone/>
            </a:pPr>
            <a:r>
              <a:rPr lang="en-US" sz="3600" dirty="0"/>
              <a:t>NLC is working on additional guidance documents</a:t>
            </a:r>
          </a:p>
          <a:p>
            <a:pPr marL="0" indent="0">
              <a:buNone/>
            </a:pPr>
            <a:endParaRPr lang="en-US" sz="3600" dirty="0"/>
          </a:p>
          <a:p>
            <a:pPr marL="0" indent="0">
              <a:buNone/>
            </a:pPr>
            <a:endParaRPr lang="en-US" sz="3600" dirty="0"/>
          </a:p>
        </p:txBody>
      </p:sp>
      <p:sp>
        <p:nvSpPr>
          <p:cNvPr id="4" name="Slide Number Placeholder 3">
            <a:extLst>
              <a:ext uri="{FF2B5EF4-FFF2-40B4-BE49-F238E27FC236}">
                <a16:creationId xmlns:a16="http://schemas.microsoft.com/office/drawing/2014/main" id="{4493FA70-5561-467B-AEA6-C403C2E18BA3}"/>
              </a:ext>
            </a:extLst>
          </p:cNvPr>
          <p:cNvSpPr>
            <a:spLocks noGrp="1"/>
          </p:cNvSpPr>
          <p:nvPr>
            <p:ph type="sldNum" sz="quarter" idx="12"/>
          </p:nvPr>
        </p:nvSpPr>
        <p:spPr/>
        <p:txBody>
          <a:bodyPr/>
          <a:lstStyle/>
          <a:p>
            <a:fld id="{8181177A-FFC5-46ED-BDDA-65BA51ED8E89}" type="slidenum">
              <a:rPr lang="en-US" smtClean="0"/>
              <a:t>27</a:t>
            </a:fld>
            <a:endParaRPr lang="en-US"/>
          </a:p>
        </p:txBody>
      </p:sp>
    </p:spTree>
    <p:extLst>
      <p:ext uri="{BB962C8B-B14F-4D97-AF65-F5344CB8AC3E}">
        <p14:creationId xmlns:p14="http://schemas.microsoft.com/office/powerpoint/2010/main" val="35046427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BB9260-434A-4D11-89EF-C2D169BB2DB8}"/>
              </a:ext>
            </a:extLst>
          </p:cNvPr>
          <p:cNvSpPr>
            <a:spLocks noGrp="1"/>
          </p:cNvSpPr>
          <p:nvPr>
            <p:ph type="title"/>
          </p:nvPr>
        </p:nvSpPr>
        <p:spPr/>
        <p:txBody>
          <a:bodyPr>
            <a:normAutofit/>
          </a:bodyPr>
          <a:lstStyle/>
          <a:p>
            <a:r>
              <a:rPr lang="en-US" sz="6600" b="1" dirty="0"/>
              <a:t>Question Time</a:t>
            </a:r>
          </a:p>
        </p:txBody>
      </p:sp>
      <p:sp>
        <p:nvSpPr>
          <p:cNvPr id="3" name="Content Placeholder 2">
            <a:extLst>
              <a:ext uri="{FF2B5EF4-FFF2-40B4-BE49-F238E27FC236}">
                <a16:creationId xmlns:a16="http://schemas.microsoft.com/office/drawing/2014/main" id="{B810DFCD-0BDE-44B7-8B32-EC03DB0B0D14}"/>
              </a:ext>
            </a:extLst>
          </p:cNvPr>
          <p:cNvSpPr>
            <a:spLocks noGrp="1"/>
          </p:cNvSpPr>
          <p:nvPr>
            <p:ph idx="1"/>
          </p:nvPr>
        </p:nvSpPr>
        <p:spPr/>
        <p:txBody>
          <a:bodyPr/>
          <a:lstStyle/>
          <a:p>
            <a:pPr marL="0" indent="0">
              <a:buNone/>
            </a:pPr>
            <a:r>
              <a:rPr lang="en-US" sz="4000" dirty="0"/>
              <a:t>Mark Gharst</a:t>
            </a:r>
          </a:p>
          <a:p>
            <a:pPr marL="0" indent="0">
              <a:spcBef>
                <a:spcPts val="0"/>
              </a:spcBef>
              <a:buNone/>
            </a:pPr>
            <a:r>
              <a:rPr lang="en-US" sz="4000" dirty="0">
                <a:hlinkClick r:id="rId3"/>
              </a:rPr>
              <a:t>mgharst@orcities.org</a:t>
            </a:r>
            <a:endParaRPr lang="en-US" sz="4000" dirty="0"/>
          </a:p>
          <a:p>
            <a:pPr marL="0" indent="0">
              <a:spcBef>
                <a:spcPts val="0"/>
              </a:spcBef>
              <a:spcAft>
                <a:spcPts val="1200"/>
              </a:spcAft>
              <a:buNone/>
            </a:pPr>
            <a:r>
              <a:rPr lang="en-US" sz="4000" dirty="0"/>
              <a:t>503-991-2192</a:t>
            </a:r>
          </a:p>
          <a:p>
            <a:pPr marL="0" indent="0">
              <a:buNone/>
            </a:pPr>
            <a:r>
              <a:rPr lang="en-US" sz="4000" dirty="0"/>
              <a:t>Jenna Jones</a:t>
            </a:r>
          </a:p>
          <a:p>
            <a:pPr marL="0" indent="0">
              <a:spcBef>
                <a:spcPts val="0"/>
              </a:spcBef>
              <a:buNone/>
            </a:pPr>
            <a:r>
              <a:rPr lang="en-US" sz="4000" dirty="0">
                <a:hlinkClick r:id="rId4"/>
              </a:rPr>
              <a:t>jjones@orcities.org</a:t>
            </a:r>
            <a:endParaRPr lang="en-US" sz="4000" dirty="0"/>
          </a:p>
          <a:p>
            <a:pPr marL="0" indent="0">
              <a:buNone/>
            </a:pPr>
            <a:r>
              <a:rPr lang="en-US" sz="4000" dirty="0"/>
              <a:t>503-540-6608</a:t>
            </a:r>
          </a:p>
        </p:txBody>
      </p:sp>
      <p:pic>
        <p:nvPicPr>
          <p:cNvPr id="5" name="Picture 4" descr="Logo&#10;&#10;Description automatically generated">
            <a:extLst>
              <a:ext uri="{FF2B5EF4-FFF2-40B4-BE49-F238E27FC236}">
                <a16:creationId xmlns:a16="http://schemas.microsoft.com/office/drawing/2014/main" id="{0BA4F979-FC67-4680-A19F-D61E8F94909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718609" y="3614210"/>
            <a:ext cx="4754890" cy="2633477"/>
          </a:xfrm>
          <a:prstGeom prst="rect">
            <a:avLst/>
          </a:prstGeom>
        </p:spPr>
      </p:pic>
      <p:sp>
        <p:nvSpPr>
          <p:cNvPr id="4" name="Slide Number Placeholder 3">
            <a:extLst>
              <a:ext uri="{FF2B5EF4-FFF2-40B4-BE49-F238E27FC236}">
                <a16:creationId xmlns:a16="http://schemas.microsoft.com/office/drawing/2014/main" id="{91CFD7C4-52C9-4C5F-9917-80BDB6584218}"/>
              </a:ext>
            </a:extLst>
          </p:cNvPr>
          <p:cNvSpPr>
            <a:spLocks noGrp="1"/>
          </p:cNvSpPr>
          <p:nvPr>
            <p:ph type="sldNum" sz="quarter" idx="12"/>
          </p:nvPr>
        </p:nvSpPr>
        <p:spPr/>
        <p:txBody>
          <a:bodyPr/>
          <a:lstStyle/>
          <a:p>
            <a:fld id="{8181177A-FFC5-46ED-BDDA-65BA51ED8E89}" type="slidenum">
              <a:rPr lang="en-US" smtClean="0"/>
              <a:t>28</a:t>
            </a:fld>
            <a:endParaRPr lang="en-US"/>
          </a:p>
        </p:txBody>
      </p:sp>
    </p:spTree>
    <p:extLst>
      <p:ext uri="{BB962C8B-B14F-4D97-AF65-F5344CB8AC3E}">
        <p14:creationId xmlns:p14="http://schemas.microsoft.com/office/powerpoint/2010/main" val="9385270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78A4F-7A8B-4897-89FF-174626DB22D1}"/>
              </a:ext>
            </a:extLst>
          </p:cNvPr>
          <p:cNvSpPr>
            <a:spLocks noGrp="1"/>
          </p:cNvSpPr>
          <p:nvPr>
            <p:ph type="title"/>
          </p:nvPr>
        </p:nvSpPr>
        <p:spPr/>
        <p:txBody>
          <a:bodyPr/>
          <a:lstStyle/>
          <a:p>
            <a:r>
              <a:rPr lang="en-US" b="1" dirty="0"/>
              <a:t>How Do Cities Receive Funding?</a:t>
            </a:r>
          </a:p>
        </p:txBody>
      </p:sp>
      <p:sp>
        <p:nvSpPr>
          <p:cNvPr id="3" name="Content Placeholder 2">
            <a:extLst>
              <a:ext uri="{FF2B5EF4-FFF2-40B4-BE49-F238E27FC236}">
                <a16:creationId xmlns:a16="http://schemas.microsoft.com/office/drawing/2014/main" id="{C39C0173-C13B-4BA8-AC9D-016A60654049}"/>
              </a:ext>
            </a:extLst>
          </p:cNvPr>
          <p:cNvSpPr>
            <a:spLocks noGrp="1"/>
          </p:cNvSpPr>
          <p:nvPr>
            <p:ph idx="1"/>
          </p:nvPr>
        </p:nvSpPr>
        <p:spPr>
          <a:xfrm>
            <a:off x="838200" y="1509486"/>
            <a:ext cx="10515600" cy="4667477"/>
          </a:xfrm>
        </p:spPr>
        <p:txBody>
          <a:bodyPr>
            <a:normAutofit/>
          </a:bodyPr>
          <a:lstStyle/>
          <a:p>
            <a:r>
              <a:rPr lang="en-US" sz="3200" dirty="0"/>
              <a:t>Metro cities (generally 50,000+ population) apply with Treasury, should have already received funds.</a:t>
            </a:r>
          </a:p>
          <a:p>
            <a:pPr lvl="1"/>
            <a:r>
              <a:rPr lang="en-US" sz="3200" dirty="0"/>
              <a:t>50% now, 50% in 12 months</a:t>
            </a:r>
          </a:p>
          <a:p>
            <a:pPr lvl="1"/>
            <a:r>
              <a:rPr lang="en-US" sz="3200" dirty="0"/>
              <a:t>Allocations on </a:t>
            </a:r>
            <a:r>
              <a:rPr lang="en-US" sz="3200" dirty="0">
                <a:hlinkClick r:id="rId3"/>
              </a:rPr>
              <a:t>Treasury website </a:t>
            </a:r>
            <a:endParaRPr lang="en-US" sz="3200" dirty="0"/>
          </a:p>
          <a:p>
            <a:r>
              <a:rPr lang="en-US" sz="3200" dirty="0"/>
              <a:t>Smaller cities receiving funds through the Oregon state DAS</a:t>
            </a:r>
          </a:p>
          <a:p>
            <a:pPr lvl="1"/>
            <a:r>
              <a:rPr lang="en-US" sz="3200" dirty="0"/>
              <a:t>50% now, 50% 12 months later</a:t>
            </a:r>
          </a:p>
          <a:p>
            <a:pPr lvl="1"/>
            <a:r>
              <a:rPr lang="en-US" sz="3200" dirty="0"/>
              <a:t>Final DAS allocations on </a:t>
            </a:r>
            <a:r>
              <a:rPr lang="en-US" sz="3200" dirty="0">
                <a:hlinkClick r:id="rId4"/>
              </a:rPr>
              <a:t>LOC website</a:t>
            </a:r>
            <a:endParaRPr lang="en-US" sz="3200" dirty="0"/>
          </a:p>
          <a:p>
            <a:pPr marL="457200" lvl="1" indent="0">
              <a:buNone/>
            </a:pPr>
            <a:r>
              <a:rPr lang="en-US" i="1" dirty="0"/>
              <a:t>Allocated amounts may change depending upon whether all NEUs respond to this opportunity and if the 75% budget cap applies to a responding NEU.</a:t>
            </a:r>
          </a:p>
        </p:txBody>
      </p:sp>
      <p:sp>
        <p:nvSpPr>
          <p:cNvPr id="4" name="Slide Number Placeholder 3">
            <a:extLst>
              <a:ext uri="{FF2B5EF4-FFF2-40B4-BE49-F238E27FC236}">
                <a16:creationId xmlns:a16="http://schemas.microsoft.com/office/drawing/2014/main" id="{08224392-2EA2-4D45-8349-07AF973CB6D1}"/>
              </a:ext>
            </a:extLst>
          </p:cNvPr>
          <p:cNvSpPr>
            <a:spLocks noGrp="1"/>
          </p:cNvSpPr>
          <p:nvPr>
            <p:ph type="sldNum" sz="quarter" idx="12"/>
          </p:nvPr>
        </p:nvSpPr>
        <p:spPr/>
        <p:txBody>
          <a:bodyPr/>
          <a:lstStyle/>
          <a:p>
            <a:fld id="{8181177A-FFC5-46ED-BDDA-65BA51ED8E89}" type="slidenum">
              <a:rPr lang="en-US" smtClean="0"/>
              <a:t>3</a:t>
            </a:fld>
            <a:endParaRPr lang="en-US"/>
          </a:p>
        </p:txBody>
      </p:sp>
    </p:spTree>
    <p:extLst>
      <p:ext uri="{BB962C8B-B14F-4D97-AF65-F5344CB8AC3E}">
        <p14:creationId xmlns:p14="http://schemas.microsoft.com/office/powerpoint/2010/main" val="28979538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172FA38-5937-4157-84BF-A8A832A10507}"/>
              </a:ext>
            </a:extLst>
          </p:cNvPr>
          <p:cNvSpPr>
            <a:spLocks noGrp="1"/>
          </p:cNvSpPr>
          <p:nvPr>
            <p:ph type="title"/>
          </p:nvPr>
        </p:nvSpPr>
        <p:spPr/>
        <p:txBody>
          <a:bodyPr/>
          <a:lstStyle/>
          <a:p>
            <a:r>
              <a:rPr lang="en-US" b="1" dirty="0"/>
              <a:t>What are requirements for spending funds?</a:t>
            </a:r>
            <a:br>
              <a:rPr lang="en-US" dirty="0"/>
            </a:br>
            <a:endParaRPr lang="en-US" dirty="0"/>
          </a:p>
        </p:txBody>
      </p:sp>
      <p:sp>
        <p:nvSpPr>
          <p:cNvPr id="8" name="Content Placeholder 7">
            <a:extLst>
              <a:ext uri="{FF2B5EF4-FFF2-40B4-BE49-F238E27FC236}">
                <a16:creationId xmlns:a16="http://schemas.microsoft.com/office/drawing/2014/main" id="{DB6A0FE8-E1C7-4405-8A09-08CA5D0D98D7}"/>
              </a:ext>
            </a:extLst>
          </p:cNvPr>
          <p:cNvSpPr>
            <a:spLocks noGrp="1"/>
          </p:cNvSpPr>
          <p:nvPr>
            <p:ph idx="1"/>
          </p:nvPr>
        </p:nvSpPr>
        <p:spPr>
          <a:xfrm>
            <a:off x="838200" y="1161143"/>
            <a:ext cx="10515600" cy="5544457"/>
          </a:xfrm>
        </p:spPr>
        <p:txBody>
          <a:bodyPr>
            <a:normAutofit lnSpcReduction="10000"/>
          </a:bodyPr>
          <a:lstStyle/>
          <a:p>
            <a:pPr marL="0" indent="0">
              <a:buNone/>
            </a:pPr>
            <a:r>
              <a:rPr lang="en-US" sz="3000" dirty="0"/>
              <a:t>U.S. Treasury issued </a:t>
            </a:r>
            <a:r>
              <a:rPr lang="en-US" sz="3000" dirty="0">
                <a:hlinkClick r:id="rId3"/>
              </a:rPr>
              <a:t>Interim Final Rule</a:t>
            </a:r>
            <a:r>
              <a:rPr lang="en-US" sz="3000" dirty="0"/>
              <a:t>, </a:t>
            </a:r>
            <a:r>
              <a:rPr lang="en-US" sz="3000" dirty="0">
                <a:hlinkClick r:id="rId4"/>
              </a:rPr>
              <a:t>FAQs</a:t>
            </a:r>
            <a:r>
              <a:rPr lang="en-US" sz="3000" dirty="0"/>
              <a:t>, and </a:t>
            </a:r>
            <a:r>
              <a:rPr lang="en-US" sz="3000" dirty="0">
                <a:hlinkClick r:id="rId5"/>
              </a:rPr>
              <a:t>Fact Sheet </a:t>
            </a:r>
            <a:endParaRPr lang="en-US" sz="3000" dirty="0"/>
          </a:p>
          <a:p>
            <a:pPr lvl="1"/>
            <a:r>
              <a:rPr lang="en-US" sz="3000" dirty="0"/>
              <a:t>Rule interprets criteria and FAQ gives plain language guidance</a:t>
            </a:r>
          </a:p>
          <a:p>
            <a:pPr lvl="1"/>
            <a:r>
              <a:rPr lang="en-US" sz="3000" dirty="0"/>
              <a:t>“Work with your attorney” and read the guidance</a:t>
            </a:r>
          </a:p>
          <a:p>
            <a:pPr marL="0" indent="0">
              <a:buNone/>
            </a:pPr>
            <a:r>
              <a:rPr lang="en-US" sz="3000" dirty="0"/>
              <a:t>Funds must be obligated by December 31, 2024 and out the door by December 31, 2026, can only cover costs from March 3, 2021 forward</a:t>
            </a:r>
          </a:p>
          <a:p>
            <a:pPr marL="0" indent="0">
              <a:buNone/>
            </a:pPr>
            <a:r>
              <a:rPr lang="en-US" sz="3000" dirty="0"/>
              <a:t>There are recordkeeping and reporting requirements</a:t>
            </a:r>
          </a:p>
          <a:p>
            <a:pPr lvl="1"/>
            <a:r>
              <a:rPr lang="en-US" sz="3000" dirty="0"/>
              <a:t>Metro cities report quarterly (&gt; $5M) or annually (&lt; $5M), interim report due August 31</a:t>
            </a:r>
          </a:p>
          <a:p>
            <a:pPr lvl="1"/>
            <a:r>
              <a:rPr lang="en-US" sz="3000" dirty="0"/>
              <a:t>Smaller cities report annually, first report due October 31</a:t>
            </a:r>
          </a:p>
          <a:p>
            <a:pPr lvl="1"/>
            <a:r>
              <a:rPr lang="en-US" sz="3000" dirty="0"/>
              <a:t>Additional requirements for cities over 250,000 population</a:t>
            </a:r>
          </a:p>
          <a:p>
            <a:pPr lvl="1"/>
            <a:r>
              <a:rPr lang="en-US" sz="3000" dirty="0">
                <a:hlinkClick r:id="rId6"/>
              </a:rPr>
              <a:t>Compliance and Reporting Guidance</a:t>
            </a:r>
            <a:r>
              <a:rPr lang="en-US" sz="3000" dirty="0"/>
              <a:t> and </a:t>
            </a:r>
            <a:r>
              <a:rPr lang="en-US" sz="3000" dirty="0">
                <a:hlinkClick r:id="rId7"/>
              </a:rPr>
              <a:t>Portal User Guide</a:t>
            </a:r>
            <a:endParaRPr lang="en-US" sz="3000" dirty="0"/>
          </a:p>
          <a:p>
            <a:pPr lvl="1"/>
            <a:endParaRPr lang="en-US" sz="3000" dirty="0"/>
          </a:p>
          <a:p>
            <a:pPr marL="0" indent="0">
              <a:buNone/>
            </a:pPr>
            <a:endParaRPr lang="en-US" sz="3000" dirty="0"/>
          </a:p>
        </p:txBody>
      </p:sp>
      <p:sp>
        <p:nvSpPr>
          <p:cNvPr id="2" name="Slide Number Placeholder 1">
            <a:extLst>
              <a:ext uri="{FF2B5EF4-FFF2-40B4-BE49-F238E27FC236}">
                <a16:creationId xmlns:a16="http://schemas.microsoft.com/office/drawing/2014/main" id="{E5DFFDE6-6420-4F0E-B2D8-7F7341BFC5A2}"/>
              </a:ext>
            </a:extLst>
          </p:cNvPr>
          <p:cNvSpPr>
            <a:spLocks noGrp="1"/>
          </p:cNvSpPr>
          <p:nvPr>
            <p:ph type="sldNum" sz="quarter" idx="12"/>
          </p:nvPr>
        </p:nvSpPr>
        <p:spPr/>
        <p:txBody>
          <a:bodyPr/>
          <a:lstStyle/>
          <a:p>
            <a:fld id="{8181177A-FFC5-46ED-BDDA-65BA51ED8E89}" type="slidenum">
              <a:rPr lang="en-US" smtClean="0"/>
              <a:t>4</a:t>
            </a:fld>
            <a:endParaRPr lang="en-US"/>
          </a:p>
        </p:txBody>
      </p:sp>
    </p:spTree>
    <p:extLst>
      <p:ext uri="{BB962C8B-B14F-4D97-AF65-F5344CB8AC3E}">
        <p14:creationId xmlns:p14="http://schemas.microsoft.com/office/powerpoint/2010/main" val="27677264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C61026C-791D-4BE0-A283-E1A48DC1E2C4}"/>
              </a:ext>
            </a:extLst>
          </p:cNvPr>
          <p:cNvSpPr>
            <a:spLocks noGrp="1"/>
          </p:cNvSpPr>
          <p:nvPr>
            <p:ph type="sldNum" sz="quarter" idx="12"/>
          </p:nvPr>
        </p:nvSpPr>
        <p:spPr/>
        <p:txBody>
          <a:bodyPr/>
          <a:lstStyle/>
          <a:p>
            <a:fld id="{8181177A-FFC5-46ED-BDDA-65BA51ED8E89}" type="slidenum">
              <a:rPr lang="en-US" smtClean="0"/>
              <a:t>5</a:t>
            </a:fld>
            <a:endParaRPr lang="en-US"/>
          </a:p>
        </p:txBody>
      </p:sp>
      <p:pic>
        <p:nvPicPr>
          <p:cNvPr id="6" name="Picture 5">
            <a:extLst>
              <a:ext uri="{FF2B5EF4-FFF2-40B4-BE49-F238E27FC236}">
                <a16:creationId xmlns:a16="http://schemas.microsoft.com/office/drawing/2014/main" id="{98F4BA42-5129-4D2B-A032-69194D96B880}"/>
              </a:ext>
            </a:extLst>
          </p:cNvPr>
          <p:cNvPicPr>
            <a:picLocks noChangeAspect="1"/>
          </p:cNvPicPr>
          <p:nvPr/>
        </p:nvPicPr>
        <p:blipFill>
          <a:blip r:embed="rId3"/>
          <a:stretch>
            <a:fillRect/>
          </a:stretch>
        </p:blipFill>
        <p:spPr>
          <a:xfrm>
            <a:off x="1159866" y="71437"/>
            <a:ext cx="9872267" cy="6467475"/>
          </a:xfrm>
          <a:prstGeom prst="rect">
            <a:avLst/>
          </a:prstGeom>
          <a:ln>
            <a:noFill/>
          </a:ln>
          <a:effectLst>
            <a:outerShdw blurRad="292100" dist="139700" dir="2700000" algn="tl" rotWithShape="0">
              <a:srgbClr val="333333">
                <a:alpha val="65000"/>
              </a:srgbClr>
            </a:outerShdw>
          </a:effectLst>
        </p:spPr>
      </p:pic>
      <p:sp>
        <p:nvSpPr>
          <p:cNvPr id="7" name="Rectangle 6">
            <a:extLst>
              <a:ext uri="{FF2B5EF4-FFF2-40B4-BE49-F238E27FC236}">
                <a16:creationId xmlns:a16="http://schemas.microsoft.com/office/drawing/2014/main" id="{59E9E08C-AC2F-479A-87D3-CA6EB8283471}"/>
              </a:ext>
            </a:extLst>
          </p:cNvPr>
          <p:cNvSpPr/>
          <p:nvPr/>
        </p:nvSpPr>
        <p:spPr>
          <a:xfrm>
            <a:off x="1379046" y="6048573"/>
            <a:ext cx="3375026" cy="307777"/>
          </a:xfrm>
          <a:prstGeom prst="rect">
            <a:avLst/>
          </a:prstGeom>
          <a:noFill/>
        </p:spPr>
        <p:txBody>
          <a:bodyPr wrap="none" lIns="91440" tIns="45720" rIns="91440" bIns="45720">
            <a:spAutoFit/>
          </a:bodyPr>
          <a:lstStyle/>
          <a:p>
            <a:pPr algn="ctr"/>
            <a:r>
              <a:rPr lang="en-US" sz="1400" b="0" cap="none" spc="0" dirty="0">
                <a:ln w="0"/>
                <a:solidFill>
                  <a:srgbClr val="FF0000"/>
                </a:solidFill>
                <a:effectLst>
                  <a:outerShdw blurRad="38100" dist="19050" dir="2700000" algn="tl" rotWithShape="0">
                    <a:schemeClr val="dk1">
                      <a:alpha val="40000"/>
                    </a:schemeClr>
                  </a:outerShdw>
                </a:effectLst>
              </a:rPr>
              <a:t>(From Compliance and Reporting Guidance)</a:t>
            </a:r>
          </a:p>
        </p:txBody>
      </p:sp>
    </p:spTree>
    <p:extLst>
      <p:ext uri="{BB962C8B-B14F-4D97-AF65-F5344CB8AC3E}">
        <p14:creationId xmlns:p14="http://schemas.microsoft.com/office/powerpoint/2010/main" val="26385047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BDF85C-E8A1-46F7-8410-7E9A8F4C06F7}"/>
              </a:ext>
            </a:extLst>
          </p:cNvPr>
          <p:cNvSpPr>
            <a:spLocks noGrp="1"/>
          </p:cNvSpPr>
          <p:nvPr>
            <p:ph type="title"/>
          </p:nvPr>
        </p:nvSpPr>
        <p:spPr/>
        <p:txBody>
          <a:bodyPr>
            <a:normAutofit/>
          </a:bodyPr>
          <a:lstStyle/>
          <a:p>
            <a:r>
              <a:rPr lang="en-US" b="1" dirty="0"/>
              <a:t>ARP Act Gives Allowed Uses, Rule Interprets</a:t>
            </a:r>
          </a:p>
        </p:txBody>
      </p:sp>
      <p:sp>
        <p:nvSpPr>
          <p:cNvPr id="3" name="Content Placeholder 2">
            <a:extLst>
              <a:ext uri="{FF2B5EF4-FFF2-40B4-BE49-F238E27FC236}">
                <a16:creationId xmlns:a16="http://schemas.microsoft.com/office/drawing/2014/main" id="{3F466498-20D6-4026-A445-9523CA759DD9}"/>
              </a:ext>
            </a:extLst>
          </p:cNvPr>
          <p:cNvSpPr>
            <a:spLocks noGrp="1"/>
          </p:cNvSpPr>
          <p:nvPr>
            <p:ph idx="1"/>
          </p:nvPr>
        </p:nvSpPr>
        <p:spPr>
          <a:xfrm>
            <a:off x="838200" y="1509486"/>
            <a:ext cx="10515600" cy="4983389"/>
          </a:xfrm>
        </p:spPr>
        <p:txBody>
          <a:bodyPr>
            <a:normAutofit lnSpcReduction="10000"/>
          </a:bodyPr>
          <a:lstStyle/>
          <a:p>
            <a:r>
              <a:rPr lang="en-US" dirty="0"/>
              <a:t>To respond to the </a:t>
            </a:r>
            <a:r>
              <a:rPr lang="en-US" b="1" dirty="0"/>
              <a:t>public health </a:t>
            </a:r>
            <a:r>
              <a:rPr lang="en-US" dirty="0"/>
              <a:t>emergency or its negative </a:t>
            </a:r>
            <a:r>
              <a:rPr lang="en-US" b="1" dirty="0"/>
              <a:t>economic impacts</a:t>
            </a:r>
            <a:r>
              <a:rPr lang="en-US" dirty="0"/>
              <a:t>, including assistance to households, small businesses, and nonprofits, or aid to impacted industries such as tourism, travel, and hospitality;</a:t>
            </a:r>
          </a:p>
          <a:p>
            <a:r>
              <a:rPr lang="en-US" dirty="0"/>
              <a:t>To respond to workers performing essential work during the COVID-19 public health emergency by providing </a:t>
            </a:r>
            <a:r>
              <a:rPr lang="en-US" b="1" dirty="0"/>
              <a:t>premium pay</a:t>
            </a:r>
            <a:r>
              <a:rPr lang="en-US" dirty="0"/>
              <a:t> to eligible workers;</a:t>
            </a:r>
          </a:p>
          <a:p>
            <a:r>
              <a:rPr lang="en-US" dirty="0"/>
              <a:t>For the provision of </a:t>
            </a:r>
            <a:r>
              <a:rPr lang="en-US" b="1" dirty="0"/>
              <a:t>government services to the extent of the reduction in revenue due</a:t>
            </a:r>
            <a:r>
              <a:rPr lang="en-US" dirty="0"/>
              <a:t> to the COVID–19 public health emergency relative to revenues collected in the most recent full fiscal year prior to the emergency; and</a:t>
            </a:r>
          </a:p>
          <a:p>
            <a:r>
              <a:rPr lang="en-US" dirty="0"/>
              <a:t>To make necessary investments in </a:t>
            </a:r>
            <a:r>
              <a:rPr lang="en-US" b="1" dirty="0"/>
              <a:t>water, sewer, or broadband infrastructure</a:t>
            </a:r>
            <a:r>
              <a:rPr lang="en-US" dirty="0"/>
              <a:t>.</a:t>
            </a:r>
          </a:p>
          <a:p>
            <a:endParaRPr lang="en-US" dirty="0"/>
          </a:p>
        </p:txBody>
      </p:sp>
      <p:sp>
        <p:nvSpPr>
          <p:cNvPr id="4" name="Slide Number Placeholder 3">
            <a:extLst>
              <a:ext uri="{FF2B5EF4-FFF2-40B4-BE49-F238E27FC236}">
                <a16:creationId xmlns:a16="http://schemas.microsoft.com/office/drawing/2014/main" id="{569D2A38-520E-46D9-A45D-DD9848205B5E}"/>
              </a:ext>
            </a:extLst>
          </p:cNvPr>
          <p:cNvSpPr>
            <a:spLocks noGrp="1"/>
          </p:cNvSpPr>
          <p:nvPr>
            <p:ph type="sldNum" sz="quarter" idx="12"/>
          </p:nvPr>
        </p:nvSpPr>
        <p:spPr/>
        <p:txBody>
          <a:bodyPr/>
          <a:lstStyle/>
          <a:p>
            <a:fld id="{8181177A-FFC5-46ED-BDDA-65BA51ED8E89}" type="slidenum">
              <a:rPr lang="en-US" smtClean="0"/>
              <a:t>6</a:t>
            </a:fld>
            <a:endParaRPr lang="en-US"/>
          </a:p>
        </p:txBody>
      </p:sp>
    </p:spTree>
    <p:extLst>
      <p:ext uri="{BB962C8B-B14F-4D97-AF65-F5344CB8AC3E}">
        <p14:creationId xmlns:p14="http://schemas.microsoft.com/office/powerpoint/2010/main" val="41515808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FBD4CF-476F-48F0-B680-779878D2CF6E}"/>
              </a:ext>
            </a:extLst>
          </p:cNvPr>
          <p:cNvSpPr>
            <a:spLocks noGrp="1"/>
          </p:cNvSpPr>
          <p:nvPr>
            <p:ph type="title"/>
          </p:nvPr>
        </p:nvSpPr>
        <p:spPr/>
        <p:txBody>
          <a:bodyPr/>
          <a:lstStyle/>
          <a:p>
            <a:r>
              <a:rPr lang="en-US" b="1" dirty="0"/>
              <a:t>Allowed Public Health Uses </a:t>
            </a:r>
          </a:p>
        </p:txBody>
      </p:sp>
      <p:sp>
        <p:nvSpPr>
          <p:cNvPr id="3" name="Content Placeholder 2">
            <a:extLst>
              <a:ext uri="{FF2B5EF4-FFF2-40B4-BE49-F238E27FC236}">
                <a16:creationId xmlns:a16="http://schemas.microsoft.com/office/drawing/2014/main" id="{11F5EEE5-78C0-46AA-BD13-ABBAC068DC96}"/>
              </a:ext>
            </a:extLst>
          </p:cNvPr>
          <p:cNvSpPr>
            <a:spLocks noGrp="1"/>
          </p:cNvSpPr>
          <p:nvPr>
            <p:ph idx="1"/>
          </p:nvPr>
        </p:nvSpPr>
        <p:spPr>
          <a:xfrm>
            <a:off x="838200" y="1509486"/>
            <a:ext cx="10515600" cy="4667477"/>
          </a:xfrm>
        </p:spPr>
        <p:txBody>
          <a:bodyPr>
            <a:normAutofit/>
          </a:bodyPr>
          <a:lstStyle/>
          <a:p>
            <a:pPr marL="0" indent="0">
              <a:buNone/>
            </a:pPr>
            <a:r>
              <a:rPr lang="en-US" dirty="0"/>
              <a:t>Rule provides a non-exclusive list, other uses would need to address a health need related to COVID.</a:t>
            </a:r>
          </a:p>
          <a:p>
            <a:pPr marL="0" indent="0">
              <a:buNone/>
            </a:pPr>
            <a:r>
              <a:rPr lang="en-US" dirty="0"/>
              <a:t>Some of the identified uses most applicable to cities  </a:t>
            </a:r>
          </a:p>
          <a:p>
            <a:pPr lvl="1"/>
            <a:r>
              <a:rPr lang="en-US" sz="2800" dirty="0"/>
              <a:t>Support for quarantine or health access</a:t>
            </a:r>
          </a:p>
          <a:p>
            <a:pPr lvl="1"/>
            <a:r>
              <a:rPr lang="en-US" sz="2800" dirty="0"/>
              <a:t>Enforcement or communication of health orders</a:t>
            </a:r>
          </a:p>
          <a:p>
            <a:pPr lvl="1"/>
            <a:r>
              <a:rPr lang="en-US" sz="2800" dirty="0"/>
              <a:t>Capital investments like ventilation, glass, and spacing</a:t>
            </a:r>
          </a:p>
          <a:p>
            <a:pPr lvl="1"/>
            <a:r>
              <a:rPr lang="en-US" sz="2800" dirty="0"/>
              <a:t>Behavioral health, including addiction treatment</a:t>
            </a:r>
          </a:p>
          <a:p>
            <a:pPr marL="0" indent="0">
              <a:buNone/>
            </a:pPr>
            <a:r>
              <a:rPr lang="en-US" b="1" dirty="0"/>
              <a:t>Payroll for public health and public safety is more limited than CRF</a:t>
            </a:r>
          </a:p>
          <a:p>
            <a:pPr lvl="1"/>
            <a:r>
              <a:rPr lang="en-US" dirty="0"/>
              <a:t>Only portion of time spent on COVID is eligible unless employee/unit is primarily dedicated to responding to health emergency</a:t>
            </a:r>
          </a:p>
          <a:p>
            <a:pPr marL="0" indent="0">
              <a:buNone/>
            </a:pPr>
            <a:endParaRPr lang="en-US" dirty="0"/>
          </a:p>
        </p:txBody>
      </p:sp>
      <p:sp>
        <p:nvSpPr>
          <p:cNvPr id="4" name="Slide Number Placeholder 3">
            <a:extLst>
              <a:ext uri="{FF2B5EF4-FFF2-40B4-BE49-F238E27FC236}">
                <a16:creationId xmlns:a16="http://schemas.microsoft.com/office/drawing/2014/main" id="{D75EE150-78C5-442E-9EF0-14F1ADE9CF4B}"/>
              </a:ext>
            </a:extLst>
          </p:cNvPr>
          <p:cNvSpPr>
            <a:spLocks noGrp="1"/>
          </p:cNvSpPr>
          <p:nvPr>
            <p:ph type="sldNum" sz="quarter" idx="12"/>
          </p:nvPr>
        </p:nvSpPr>
        <p:spPr/>
        <p:txBody>
          <a:bodyPr/>
          <a:lstStyle/>
          <a:p>
            <a:fld id="{8181177A-FFC5-46ED-BDDA-65BA51ED8E89}" type="slidenum">
              <a:rPr lang="en-US" smtClean="0"/>
              <a:t>7</a:t>
            </a:fld>
            <a:endParaRPr lang="en-US"/>
          </a:p>
        </p:txBody>
      </p:sp>
    </p:spTree>
    <p:extLst>
      <p:ext uri="{BB962C8B-B14F-4D97-AF65-F5344CB8AC3E}">
        <p14:creationId xmlns:p14="http://schemas.microsoft.com/office/powerpoint/2010/main" val="31009121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4FFB2-B81D-4169-A575-C786DD939020}"/>
              </a:ext>
            </a:extLst>
          </p:cNvPr>
          <p:cNvSpPr>
            <a:spLocks noGrp="1"/>
          </p:cNvSpPr>
          <p:nvPr>
            <p:ph type="title"/>
          </p:nvPr>
        </p:nvSpPr>
        <p:spPr>
          <a:xfrm>
            <a:off x="838200" y="263525"/>
            <a:ext cx="10515600" cy="1325563"/>
          </a:xfrm>
        </p:spPr>
        <p:txBody>
          <a:bodyPr/>
          <a:lstStyle/>
          <a:p>
            <a:r>
              <a:rPr lang="en-US" b="1" dirty="0"/>
              <a:t>Public Health Uses (Cont.)</a:t>
            </a:r>
          </a:p>
        </p:txBody>
      </p:sp>
      <p:sp>
        <p:nvSpPr>
          <p:cNvPr id="3" name="Content Placeholder 2">
            <a:extLst>
              <a:ext uri="{FF2B5EF4-FFF2-40B4-BE49-F238E27FC236}">
                <a16:creationId xmlns:a16="http://schemas.microsoft.com/office/drawing/2014/main" id="{0062C9E3-B6FB-4CE3-92B3-03B01F3271FB}"/>
              </a:ext>
            </a:extLst>
          </p:cNvPr>
          <p:cNvSpPr>
            <a:spLocks noGrp="1"/>
          </p:cNvSpPr>
          <p:nvPr>
            <p:ph idx="1"/>
          </p:nvPr>
        </p:nvSpPr>
        <p:spPr>
          <a:xfrm>
            <a:off x="838200" y="1477282"/>
            <a:ext cx="10515600" cy="4351338"/>
          </a:xfrm>
        </p:spPr>
        <p:txBody>
          <a:bodyPr>
            <a:normAutofit/>
          </a:bodyPr>
          <a:lstStyle/>
          <a:p>
            <a:pPr marL="0" indent="0">
              <a:buNone/>
            </a:pPr>
            <a:r>
              <a:rPr lang="en-US" sz="3200" dirty="0"/>
              <a:t>Additional presumed uses inside a Qualified Census Tract (QCT), or for QCT residents</a:t>
            </a:r>
          </a:p>
          <a:p>
            <a:pPr lvl="1"/>
            <a:r>
              <a:rPr lang="en-US" sz="3200" dirty="0"/>
              <a:t>Community health workers and benefit navigators</a:t>
            </a:r>
          </a:p>
          <a:p>
            <a:pPr lvl="1"/>
            <a:r>
              <a:rPr lang="en-US" sz="3200" dirty="0"/>
              <a:t>Housing services</a:t>
            </a:r>
          </a:p>
          <a:p>
            <a:pPr lvl="1"/>
            <a:r>
              <a:rPr lang="en-US" sz="3200" dirty="0"/>
              <a:t>Lead paint remediation</a:t>
            </a:r>
          </a:p>
          <a:p>
            <a:pPr lvl="1"/>
            <a:r>
              <a:rPr lang="en-US" sz="3200" dirty="0"/>
              <a:t>Violence intervention programs</a:t>
            </a:r>
          </a:p>
          <a:p>
            <a:pPr marL="0" indent="0">
              <a:buNone/>
            </a:pPr>
            <a:r>
              <a:rPr lang="en-US" sz="3200" dirty="0"/>
              <a:t>These uses are eligible outside a QCT but require justification that recipients are disproportionately affected by COVID.</a:t>
            </a:r>
          </a:p>
        </p:txBody>
      </p:sp>
      <p:sp>
        <p:nvSpPr>
          <p:cNvPr id="4" name="Slide Number Placeholder 3">
            <a:extLst>
              <a:ext uri="{FF2B5EF4-FFF2-40B4-BE49-F238E27FC236}">
                <a16:creationId xmlns:a16="http://schemas.microsoft.com/office/drawing/2014/main" id="{AF1990D5-F01A-4ADE-A037-F24A44614FF9}"/>
              </a:ext>
            </a:extLst>
          </p:cNvPr>
          <p:cNvSpPr>
            <a:spLocks noGrp="1"/>
          </p:cNvSpPr>
          <p:nvPr>
            <p:ph type="sldNum" sz="quarter" idx="12"/>
          </p:nvPr>
        </p:nvSpPr>
        <p:spPr/>
        <p:txBody>
          <a:bodyPr/>
          <a:lstStyle/>
          <a:p>
            <a:fld id="{8181177A-FFC5-46ED-BDDA-65BA51ED8E89}" type="slidenum">
              <a:rPr lang="en-US" smtClean="0"/>
              <a:t>8</a:t>
            </a:fld>
            <a:endParaRPr lang="en-US"/>
          </a:p>
        </p:txBody>
      </p:sp>
    </p:spTree>
    <p:extLst>
      <p:ext uri="{BB962C8B-B14F-4D97-AF65-F5344CB8AC3E}">
        <p14:creationId xmlns:p14="http://schemas.microsoft.com/office/powerpoint/2010/main" val="33900731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C0BC8-225D-49B8-B1DE-2E4C1174C7AB}"/>
              </a:ext>
            </a:extLst>
          </p:cNvPr>
          <p:cNvSpPr>
            <a:spLocks noGrp="1"/>
          </p:cNvSpPr>
          <p:nvPr>
            <p:ph type="title"/>
          </p:nvPr>
        </p:nvSpPr>
        <p:spPr/>
        <p:txBody>
          <a:bodyPr/>
          <a:lstStyle/>
          <a:p>
            <a:r>
              <a:rPr lang="en-US" b="1" dirty="0"/>
              <a:t>Economic Support for Individuals</a:t>
            </a:r>
          </a:p>
        </p:txBody>
      </p:sp>
      <p:sp>
        <p:nvSpPr>
          <p:cNvPr id="3" name="Content Placeholder 2">
            <a:extLst>
              <a:ext uri="{FF2B5EF4-FFF2-40B4-BE49-F238E27FC236}">
                <a16:creationId xmlns:a16="http://schemas.microsoft.com/office/drawing/2014/main" id="{F30BDD5D-2B58-4E24-B32D-1995576E53E1}"/>
              </a:ext>
            </a:extLst>
          </p:cNvPr>
          <p:cNvSpPr>
            <a:spLocks noGrp="1"/>
          </p:cNvSpPr>
          <p:nvPr>
            <p:ph idx="1"/>
          </p:nvPr>
        </p:nvSpPr>
        <p:spPr>
          <a:xfrm>
            <a:off x="838200" y="1582057"/>
            <a:ext cx="10515600" cy="4594906"/>
          </a:xfrm>
        </p:spPr>
        <p:txBody>
          <a:bodyPr/>
          <a:lstStyle/>
          <a:p>
            <a:pPr marL="0" indent="0">
              <a:buNone/>
            </a:pPr>
            <a:r>
              <a:rPr lang="en-US" dirty="0"/>
              <a:t>Only eligible if addresses economic harm “resulting from or exacerbated by” COVID, and be proportional to harm experienced</a:t>
            </a:r>
          </a:p>
          <a:p>
            <a:pPr marL="0" indent="0">
              <a:buNone/>
            </a:pPr>
            <a:r>
              <a:rPr lang="en-US" dirty="0"/>
              <a:t>Presumption COVID affected unemployed, food/housing insecure, or low- or moderate-income</a:t>
            </a:r>
          </a:p>
          <a:p>
            <a:pPr marL="0" indent="0">
              <a:buNone/>
            </a:pPr>
            <a:r>
              <a:rPr lang="en-US" dirty="0"/>
              <a:t>Some of the identified uses most applicable to cities </a:t>
            </a:r>
          </a:p>
          <a:p>
            <a:pPr lvl="1"/>
            <a:r>
              <a:rPr lang="en-US" sz="2800" dirty="0"/>
              <a:t>Assistance to unemployed (even pre-COVID)</a:t>
            </a:r>
          </a:p>
          <a:p>
            <a:pPr lvl="1"/>
            <a:r>
              <a:rPr lang="en-US" sz="2800" dirty="0"/>
              <a:t>Food, rent, mortgage, or utility assistance</a:t>
            </a:r>
          </a:p>
          <a:p>
            <a:pPr lvl="1"/>
            <a:r>
              <a:rPr lang="en-US" sz="2800" dirty="0"/>
              <a:t>Counseling or legal aid to keep folks housed </a:t>
            </a:r>
          </a:p>
          <a:p>
            <a:pPr lvl="1"/>
            <a:r>
              <a:rPr lang="en-US" sz="2800" dirty="0"/>
              <a:t>Cash assistance (with restrictions)</a:t>
            </a:r>
          </a:p>
        </p:txBody>
      </p:sp>
      <p:sp>
        <p:nvSpPr>
          <p:cNvPr id="4" name="Slide Number Placeholder 3">
            <a:extLst>
              <a:ext uri="{FF2B5EF4-FFF2-40B4-BE49-F238E27FC236}">
                <a16:creationId xmlns:a16="http://schemas.microsoft.com/office/drawing/2014/main" id="{EE7C4785-CC41-40D6-97D5-499868A25C95}"/>
              </a:ext>
            </a:extLst>
          </p:cNvPr>
          <p:cNvSpPr>
            <a:spLocks noGrp="1"/>
          </p:cNvSpPr>
          <p:nvPr>
            <p:ph type="sldNum" sz="quarter" idx="12"/>
          </p:nvPr>
        </p:nvSpPr>
        <p:spPr/>
        <p:txBody>
          <a:bodyPr/>
          <a:lstStyle/>
          <a:p>
            <a:fld id="{8181177A-FFC5-46ED-BDDA-65BA51ED8E89}" type="slidenum">
              <a:rPr lang="en-US" smtClean="0"/>
              <a:t>9</a:t>
            </a:fld>
            <a:endParaRPr lang="en-US"/>
          </a:p>
        </p:txBody>
      </p:sp>
    </p:spTree>
    <p:extLst>
      <p:ext uri="{BB962C8B-B14F-4D97-AF65-F5344CB8AC3E}">
        <p14:creationId xmlns:p14="http://schemas.microsoft.com/office/powerpoint/2010/main" val="13618229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32300</TotalTime>
  <Words>2162</Words>
  <Application>Microsoft Office PowerPoint</Application>
  <PresentationFormat>Widescreen</PresentationFormat>
  <Paragraphs>237</Paragraphs>
  <Slides>28</Slides>
  <Notes>28</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28</vt:i4>
      </vt:variant>
    </vt:vector>
  </HeadingPairs>
  <TitlesOfParts>
    <vt:vector size="33" baseType="lpstr">
      <vt:lpstr>Arial</vt:lpstr>
      <vt:lpstr>Calibri</vt:lpstr>
      <vt:lpstr>Calibri Light</vt:lpstr>
      <vt:lpstr>Office Theme</vt:lpstr>
      <vt:lpstr>1_Office Theme</vt:lpstr>
      <vt:lpstr>American Rescue Plan Fiscal Recovery Funds for Cities   August 24, 2021 Webinar</vt:lpstr>
      <vt:lpstr>State and Local Fiscal Recovery Funds</vt:lpstr>
      <vt:lpstr>How Do Cities Receive Funding?</vt:lpstr>
      <vt:lpstr>What are requirements for spending funds? </vt:lpstr>
      <vt:lpstr>PowerPoint Presentation</vt:lpstr>
      <vt:lpstr>ARP Act Gives Allowed Uses, Rule Interprets</vt:lpstr>
      <vt:lpstr>Allowed Public Health Uses </vt:lpstr>
      <vt:lpstr>Public Health Uses (Cont.)</vt:lpstr>
      <vt:lpstr>Economic Support for Individuals</vt:lpstr>
      <vt:lpstr>Economic Support for Individuals (Cont.)</vt:lpstr>
      <vt:lpstr>Economic Support – Small Business/Nonprofits</vt:lpstr>
      <vt:lpstr>Economic Support for Industries</vt:lpstr>
      <vt:lpstr>Additional Guidance on Economic Support</vt:lpstr>
      <vt:lpstr>Premium Pay for Essential Workers</vt:lpstr>
      <vt:lpstr>Revenue Replacement</vt:lpstr>
      <vt:lpstr>Revenue Loss Calculation</vt:lpstr>
      <vt:lpstr>PowerPoint Presentation</vt:lpstr>
      <vt:lpstr>PowerPoint Presentation</vt:lpstr>
      <vt:lpstr>Revenue Replacement Uses</vt:lpstr>
      <vt:lpstr>Water and Sewer Infrastructure Investments </vt:lpstr>
      <vt:lpstr>Broadband Infrastructure Investments </vt:lpstr>
      <vt:lpstr>Broadband Infrastructure Investments (cont.)</vt:lpstr>
      <vt:lpstr>Broadband Infrastructure Investments (cont.)</vt:lpstr>
      <vt:lpstr>ARPA Capital Projects Fund</vt:lpstr>
      <vt:lpstr>Restrictions on Use</vt:lpstr>
      <vt:lpstr>Some Outstanding Issues</vt:lpstr>
      <vt:lpstr>Key Resources</vt:lpstr>
      <vt:lpstr>Question Time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Mark Gharst</dc:creator>
  <cp:lastModifiedBy>Mark Gharst</cp:lastModifiedBy>
  <cp:revision>49</cp:revision>
  <cp:lastPrinted>2021-08-23T22:11:35Z</cp:lastPrinted>
  <dcterms:created xsi:type="dcterms:W3CDTF">2020-10-01T16:14:12Z</dcterms:created>
  <dcterms:modified xsi:type="dcterms:W3CDTF">2021-08-24T17:23:30Z</dcterms:modified>
</cp:coreProperties>
</file>