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1A_1D8A6A8F.xml" ContentType="application/vnd.ms-powerpoint.comments+xml"/>
  <Override PartName="/ppt/notesSlides/notesSlide10.xml" ContentType="application/vnd.openxmlformats-officedocument.presentationml.notesSlide+xml"/>
  <Override PartName="/ppt/comments/modernComment_113_227963BD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64" r:id="rId6"/>
    <p:sldId id="281" r:id="rId7"/>
    <p:sldId id="294" r:id="rId8"/>
    <p:sldId id="292" r:id="rId9"/>
    <p:sldId id="297" r:id="rId10"/>
    <p:sldId id="268" r:id="rId11"/>
    <p:sldId id="272" r:id="rId12"/>
    <p:sldId id="293" r:id="rId13"/>
    <p:sldId id="288" r:id="rId14"/>
    <p:sldId id="282" r:id="rId15"/>
    <p:sldId id="275" r:id="rId16"/>
    <p:sldId id="274" r:id="rId17"/>
    <p:sldId id="277" r:id="rId18"/>
    <p:sldId id="286" r:id="rId19"/>
    <p:sldId id="266" r:id="rId20"/>
    <p:sldId id="278" r:id="rId21"/>
  </p:sldIdLst>
  <p:sldSz cx="12192000" cy="6858000"/>
  <p:notesSz cx="6858000" cy="9144000"/>
  <p:embeddedFontLs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ExtraBold" panose="020B0906030804020204" pitchFamily="34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3B9E07-77F8-A0B9-CE4F-57229123F447}" name="Michael Martin" initials="MM" userId="S::mmartin@orcities.org::647c3e09-9638-46dc-9e74-96e735fb9ae3" providerId="AD"/>
  <p188:author id="{6BF15510-1AE5-3E66-8089-DFBF187B93B5}" name="Nicole Stingh" initials="NS" userId="S::nstingh@orcities.org::490aca67-3cc0-4407-9d12-82c7c6b330f7" providerId="AD"/>
  <p188:author id="{FD34495E-7956-5648-757E-EFFB627F6348}" name="Scott Winkels" initials="SW" userId="S::swinkels@orcities.org::dab871a8-227d-4bfa-975a-baad6fc8a79f" providerId="AD"/>
  <p188:author id="{039786BE-1FFF-77A3-F27A-F82DC06D2838}" name="Alexandra Ring" initials="AR" userId="S::aring@orcities.org::c89bf69b-60c1-44c0-aa70-2302537312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430"/>
    <a:srgbClr val="203864"/>
    <a:srgbClr val="C00000"/>
    <a:srgbClr val="009CCD"/>
    <a:srgbClr val="F1B61F"/>
    <a:srgbClr val="58A85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F56DC-369D-5C4C-FD4F-511A702C6B96}" v="78" dt="2026-03-12T23:47:38.775"/>
    <p1510:client id="{80CC6B2D-AC7A-E837-31C7-7E15E51D774E}" v="159" dt="2026-03-12T23:38:57.095"/>
    <p1510:client id="{8BE3D427-AD87-7B7E-87B1-AD9FECE678E4}" v="9" dt="2026-03-13T01:15:20.438"/>
    <p1510:client id="{97FEE22C-1A24-4425-A30D-259C4915A6D1}" v="972" dt="2026-03-13T18:51:51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omments/modernComment_113_227963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98966B-5C50-42EB-B8BD-8BF9AC100C3D}" authorId="{6BF15510-1AE5-3E66-8089-DFBF187B93B5}" status="resolved" created="2026-02-27T15:53:38.979" complete="100000">
    <pc:sldMkLst xmlns:pc="http://schemas.microsoft.com/office/powerpoint/2013/main/command">
      <pc:docMk/>
      <pc:sldMk cId="578380733" sldId="275"/>
    </pc:sldMkLst>
    <p188:txBody>
      <a:bodyPr/>
      <a:lstStyle/>
      <a:p>
        <a:r>
          <a:rPr lang="en-US"/>
          <a:t>[@Greg Miller]  are these ready?</a:t>
        </a:r>
      </a:p>
    </p188:txBody>
  </p188:cm>
</p188:cmLst>
</file>

<file path=ppt/comments/modernComment_11A_1D8A6A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2F6357-C312-442A-9746-65A8D8EBFFAB}" authorId="{6BF15510-1AE5-3E66-8089-DFBF187B93B5}" status="resolved" created="2026-02-27T15:54:52.37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95610511" sldId="282"/>
      <ac:spMk id="3" creationId="{DA91743A-2B39-759B-36F2-8963B7A0604B}"/>
    </ac:deMkLst>
    <p188:txBody>
      <a:bodyPr/>
      <a:lstStyle/>
      <a:p>
        <a:r>
          <a:rPr lang="en-US"/>
          <a:t>[@Greg Miller] [@Scott Winkels]  updates here? 
For some reason I had added 1563 but I can no longer recall why - do with that what you want</a:t>
        </a:r>
      </a:p>
    </p188:txBody>
  </p188:cm>
  <p188:cm id="{DF905E7D-413C-48DB-B631-CC5CB3E27F62}" authorId="{FD34495E-7956-5648-757E-EFFB627F6348}" status="resolved" created="2026-02-27T16:05:50.27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95610511" sldId="282"/>
      <ac:spMk id="3" creationId="{DA91743A-2B39-759B-36F2-8963B7A0604B}"/>
    </ac:deMkLst>
    <p188:txBody>
      <a:bodyPr/>
      <a:lstStyle/>
      <a:p>
        <a:r>
          <a:rPr lang="en-US"/>
          <a:t>1563 sleeps with the fishes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2-27T16:10:41.022" authorId="{6BF15510-1AE5-3E66-8089-DFBF187B93B5}"/>
          </p223:rxn>
        </p223:reactions>
      </p:ext>
    </p188:extLst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6598D-492C-4851-B6A1-16433EC4F61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90390-67A5-4D92-9B2E-EA28CE7C5C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HB 4161: Exempts food and beverages from the prohibited use of office statute</a:t>
          </a:r>
        </a:p>
      </dgm:t>
    </dgm:pt>
    <dgm:pt modelId="{76533B46-032A-4A45-8348-3E86E4CCDA66}" type="parTrans" cxnId="{FE53A364-95C9-43F5-97EF-FD57CF93F211}">
      <dgm:prSet/>
      <dgm:spPr/>
      <dgm:t>
        <a:bodyPr/>
        <a:lstStyle/>
        <a:p>
          <a:endParaRPr lang="en-US"/>
        </a:p>
      </dgm:t>
    </dgm:pt>
    <dgm:pt modelId="{8368F341-0781-4546-BAA5-3FCE506F9229}" type="sibTrans" cxnId="{FE53A364-95C9-43F5-97EF-FD57CF93F211}">
      <dgm:prSet/>
      <dgm:spPr/>
      <dgm:t>
        <a:bodyPr/>
        <a:lstStyle/>
        <a:p>
          <a:endParaRPr lang="en-US"/>
        </a:p>
      </dgm:t>
    </dgm:pt>
    <dgm:pt modelId="{50CC205B-EF89-4743-994B-905FC643FC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HB 4177: Simplifies the serial meeting laws passed in 2023</a:t>
          </a:r>
        </a:p>
      </dgm:t>
    </dgm:pt>
    <dgm:pt modelId="{664036A9-7D6D-4B60-87AC-641443EA93C8}" type="parTrans" cxnId="{0BECFA5C-E9EB-41D3-9841-F8055B053FD7}">
      <dgm:prSet/>
      <dgm:spPr/>
      <dgm:t>
        <a:bodyPr/>
        <a:lstStyle/>
        <a:p>
          <a:endParaRPr lang="en-US"/>
        </a:p>
      </dgm:t>
    </dgm:pt>
    <dgm:pt modelId="{884EDD8A-8E36-4A44-984D-D82F5251FFB8}" type="sibTrans" cxnId="{0BECFA5C-E9EB-41D3-9841-F8055B053FD7}">
      <dgm:prSet/>
      <dgm:spPr/>
      <dgm:t>
        <a:bodyPr/>
        <a:lstStyle/>
        <a:p>
          <a:endParaRPr lang="en-US"/>
        </a:p>
      </dgm:t>
    </dgm:pt>
    <dgm:pt modelId="{C402A52B-8685-4107-AB22-766CFC4B40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HB 4159: Requires the governor's appointee to the OGEC to have local government experience</a:t>
          </a:r>
        </a:p>
      </dgm:t>
    </dgm:pt>
    <dgm:pt modelId="{F8F51E4E-4F24-42D8-A938-A2F648281EAC}" type="parTrans" cxnId="{C024E8B3-CDC5-4AFB-B237-9B54C60A65A0}">
      <dgm:prSet/>
      <dgm:spPr/>
      <dgm:t>
        <a:bodyPr/>
        <a:lstStyle/>
        <a:p>
          <a:endParaRPr lang="en-US"/>
        </a:p>
      </dgm:t>
    </dgm:pt>
    <dgm:pt modelId="{A7C79E1D-D16B-4904-903A-47195D80BCAA}" type="sibTrans" cxnId="{C024E8B3-CDC5-4AFB-B237-9B54C60A65A0}">
      <dgm:prSet/>
      <dgm:spPr/>
      <dgm:t>
        <a:bodyPr/>
        <a:lstStyle/>
        <a:p>
          <a:endParaRPr lang="en-US"/>
        </a:p>
      </dgm:t>
    </dgm:pt>
    <dgm:pt modelId="{26B260DA-F7F0-4FB6-A6FF-1FEDA3D69657}" type="pres">
      <dgm:prSet presAssocID="{9DE6598D-492C-4851-B6A1-16433EC4F618}" presName="root" presStyleCnt="0">
        <dgm:presLayoutVars>
          <dgm:dir/>
          <dgm:resizeHandles val="exact"/>
        </dgm:presLayoutVars>
      </dgm:prSet>
      <dgm:spPr/>
    </dgm:pt>
    <dgm:pt modelId="{95B9234E-EA39-4FA8-8456-DB28EEF22ECA}" type="pres">
      <dgm:prSet presAssocID="{51D90390-67A5-4D92-9B2E-EA28CE7C5C64}" presName="compNode" presStyleCnt="0"/>
      <dgm:spPr/>
    </dgm:pt>
    <dgm:pt modelId="{005CAD2B-DD8C-4A3D-B05F-4643EC0195B2}" type="pres">
      <dgm:prSet presAssocID="{51D90390-67A5-4D92-9B2E-EA28CE7C5C64}" presName="bgRect" presStyleLbl="bgShp" presStyleIdx="0" presStyleCnt="3"/>
      <dgm:spPr/>
    </dgm:pt>
    <dgm:pt modelId="{BC2D1104-CD80-47AF-A3D9-15D8205E471A}" type="pres">
      <dgm:prSet presAssocID="{51D90390-67A5-4D92-9B2E-EA28CE7C5C6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A08C86FB-C434-414E-90C7-629DDA5549BF}" type="pres">
      <dgm:prSet presAssocID="{51D90390-67A5-4D92-9B2E-EA28CE7C5C64}" presName="spaceRect" presStyleCnt="0"/>
      <dgm:spPr/>
    </dgm:pt>
    <dgm:pt modelId="{B53D4429-DB22-4817-BC3C-E3A8E9E76D1D}" type="pres">
      <dgm:prSet presAssocID="{51D90390-67A5-4D92-9B2E-EA28CE7C5C64}" presName="parTx" presStyleLbl="revTx" presStyleIdx="0" presStyleCnt="3">
        <dgm:presLayoutVars>
          <dgm:chMax val="0"/>
          <dgm:chPref val="0"/>
        </dgm:presLayoutVars>
      </dgm:prSet>
      <dgm:spPr/>
    </dgm:pt>
    <dgm:pt modelId="{CD033E64-DC05-4767-B377-5AE84226EF3F}" type="pres">
      <dgm:prSet presAssocID="{8368F341-0781-4546-BAA5-3FCE506F9229}" presName="sibTrans" presStyleCnt="0"/>
      <dgm:spPr/>
    </dgm:pt>
    <dgm:pt modelId="{C73BE715-3F65-4201-AD71-270F31E21909}" type="pres">
      <dgm:prSet presAssocID="{50CC205B-EF89-4743-994B-905FC643FCB0}" presName="compNode" presStyleCnt="0"/>
      <dgm:spPr/>
    </dgm:pt>
    <dgm:pt modelId="{D3820266-4922-482A-AD9C-13BEA3E50968}" type="pres">
      <dgm:prSet presAssocID="{50CC205B-EF89-4743-994B-905FC643FCB0}" presName="bgRect" presStyleLbl="bgShp" presStyleIdx="1" presStyleCnt="3"/>
      <dgm:spPr/>
    </dgm:pt>
    <dgm:pt modelId="{6A6D4263-8DE1-4FA8-BA57-5827AB74BEDF}" type="pres">
      <dgm:prSet presAssocID="{50CC205B-EF89-4743-994B-905FC643FC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7513EFA0-CD95-473E-9981-0AB14DBDEBFB}" type="pres">
      <dgm:prSet presAssocID="{50CC205B-EF89-4743-994B-905FC643FCB0}" presName="spaceRect" presStyleCnt="0"/>
      <dgm:spPr/>
    </dgm:pt>
    <dgm:pt modelId="{8F417F2E-19BE-45F5-B17C-2235EC20BE04}" type="pres">
      <dgm:prSet presAssocID="{50CC205B-EF89-4743-994B-905FC643FCB0}" presName="parTx" presStyleLbl="revTx" presStyleIdx="1" presStyleCnt="3">
        <dgm:presLayoutVars>
          <dgm:chMax val="0"/>
          <dgm:chPref val="0"/>
        </dgm:presLayoutVars>
      </dgm:prSet>
      <dgm:spPr/>
    </dgm:pt>
    <dgm:pt modelId="{154CB3C0-B600-41EB-90F8-D26D18F1F03F}" type="pres">
      <dgm:prSet presAssocID="{884EDD8A-8E36-4A44-984D-D82F5251FFB8}" presName="sibTrans" presStyleCnt="0"/>
      <dgm:spPr/>
    </dgm:pt>
    <dgm:pt modelId="{686884CD-463A-4E04-B572-7B74063E55CC}" type="pres">
      <dgm:prSet presAssocID="{C402A52B-8685-4107-AB22-766CFC4B4068}" presName="compNode" presStyleCnt="0"/>
      <dgm:spPr/>
    </dgm:pt>
    <dgm:pt modelId="{0D18EAF7-00C7-4074-9FB2-17ED9D25E83C}" type="pres">
      <dgm:prSet presAssocID="{C402A52B-8685-4107-AB22-766CFC4B4068}" presName="bgRect" presStyleLbl="bgShp" presStyleIdx="2" presStyleCnt="3"/>
      <dgm:spPr/>
    </dgm:pt>
    <dgm:pt modelId="{51168ABC-1C33-4E49-84CC-AB42C4C9198B}" type="pres">
      <dgm:prSet presAssocID="{C402A52B-8685-4107-AB22-766CFC4B406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1B34C59-8C3E-412D-B6DC-A559455DDDAB}" type="pres">
      <dgm:prSet presAssocID="{C402A52B-8685-4107-AB22-766CFC4B4068}" presName="spaceRect" presStyleCnt="0"/>
      <dgm:spPr/>
    </dgm:pt>
    <dgm:pt modelId="{EC280F9B-354E-4096-9CAA-E1FB82B516DF}" type="pres">
      <dgm:prSet presAssocID="{C402A52B-8685-4107-AB22-766CFC4B406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EB70313-9F0B-4894-9645-946768529559}" type="presOf" srcId="{C402A52B-8685-4107-AB22-766CFC4B4068}" destId="{EC280F9B-354E-4096-9CAA-E1FB82B516DF}" srcOrd="0" destOrd="0" presId="urn:microsoft.com/office/officeart/2018/2/layout/IconVerticalSolidList"/>
    <dgm:cxn modelId="{B9015E1D-7B35-4EAF-8D6A-4CD6A6D1AA2E}" type="presOf" srcId="{51D90390-67A5-4D92-9B2E-EA28CE7C5C64}" destId="{B53D4429-DB22-4817-BC3C-E3A8E9E76D1D}" srcOrd="0" destOrd="0" presId="urn:microsoft.com/office/officeart/2018/2/layout/IconVerticalSolidList"/>
    <dgm:cxn modelId="{0BECFA5C-E9EB-41D3-9841-F8055B053FD7}" srcId="{9DE6598D-492C-4851-B6A1-16433EC4F618}" destId="{50CC205B-EF89-4743-994B-905FC643FCB0}" srcOrd="1" destOrd="0" parTransId="{664036A9-7D6D-4B60-87AC-641443EA93C8}" sibTransId="{884EDD8A-8E36-4A44-984D-D82F5251FFB8}"/>
    <dgm:cxn modelId="{FE53A364-95C9-43F5-97EF-FD57CF93F211}" srcId="{9DE6598D-492C-4851-B6A1-16433EC4F618}" destId="{51D90390-67A5-4D92-9B2E-EA28CE7C5C64}" srcOrd="0" destOrd="0" parTransId="{76533B46-032A-4A45-8348-3E86E4CCDA66}" sibTransId="{8368F341-0781-4546-BAA5-3FCE506F9229}"/>
    <dgm:cxn modelId="{BC772748-D34A-4EC4-B337-E925DD122C72}" type="presOf" srcId="{9DE6598D-492C-4851-B6A1-16433EC4F618}" destId="{26B260DA-F7F0-4FB6-A6FF-1FEDA3D69657}" srcOrd="0" destOrd="0" presId="urn:microsoft.com/office/officeart/2018/2/layout/IconVerticalSolidList"/>
    <dgm:cxn modelId="{C024E8B3-CDC5-4AFB-B237-9B54C60A65A0}" srcId="{9DE6598D-492C-4851-B6A1-16433EC4F618}" destId="{C402A52B-8685-4107-AB22-766CFC4B4068}" srcOrd="2" destOrd="0" parTransId="{F8F51E4E-4F24-42D8-A938-A2F648281EAC}" sibTransId="{A7C79E1D-D16B-4904-903A-47195D80BCAA}"/>
    <dgm:cxn modelId="{060E5EF2-6D3B-4FA8-8606-C86541776DCD}" type="presOf" srcId="{50CC205B-EF89-4743-994B-905FC643FCB0}" destId="{8F417F2E-19BE-45F5-B17C-2235EC20BE04}" srcOrd="0" destOrd="0" presId="urn:microsoft.com/office/officeart/2018/2/layout/IconVerticalSolidList"/>
    <dgm:cxn modelId="{B4A2CA60-A037-4EDE-8033-170682AF9375}" type="presParOf" srcId="{26B260DA-F7F0-4FB6-A6FF-1FEDA3D69657}" destId="{95B9234E-EA39-4FA8-8456-DB28EEF22ECA}" srcOrd="0" destOrd="0" presId="urn:microsoft.com/office/officeart/2018/2/layout/IconVerticalSolidList"/>
    <dgm:cxn modelId="{2304C65E-9644-4AC5-AE5A-78CA6A707352}" type="presParOf" srcId="{95B9234E-EA39-4FA8-8456-DB28EEF22ECA}" destId="{005CAD2B-DD8C-4A3D-B05F-4643EC0195B2}" srcOrd="0" destOrd="0" presId="urn:microsoft.com/office/officeart/2018/2/layout/IconVerticalSolidList"/>
    <dgm:cxn modelId="{59E71B05-AD8B-41AC-A9EB-FC9F0AF9B392}" type="presParOf" srcId="{95B9234E-EA39-4FA8-8456-DB28EEF22ECA}" destId="{BC2D1104-CD80-47AF-A3D9-15D8205E471A}" srcOrd="1" destOrd="0" presId="urn:microsoft.com/office/officeart/2018/2/layout/IconVerticalSolidList"/>
    <dgm:cxn modelId="{10D5A29F-FDF1-4E94-9528-BF9241A386BB}" type="presParOf" srcId="{95B9234E-EA39-4FA8-8456-DB28EEF22ECA}" destId="{A08C86FB-C434-414E-90C7-629DDA5549BF}" srcOrd="2" destOrd="0" presId="urn:microsoft.com/office/officeart/2018/2/layout/IconVerticalSolidList"/>
    <dgm:cxn modelId="{BF4DD1F8-F122-4FC5-A5AE-C01977E6FB35}" type="presParOf" srcId="{95B9234E-EA39-4FA8-8456-DB28EEF22ECA}" destId="{B53D4429-DB22-4817-BC3C-E3A8E9E76D1D}" srcOrd="3" destOrd="0" presId="urn:microsoft.com/office/officeart/2018/2/layout/IconVerticalSolidList"/>
    <dgm:cxn modelId="{5F1064AA-FAAF-404C-938B-41CDCAAC0405}" type="presParOf" srcId="{26B260DA-F7F0-4FB6-A6FF-1FEDA3D69657}" destId="{CD033E64-DC05-4767-B377-5AE84226EF3F}" srcOrd="1" destOrd="0" presId="urn:microsoft.com/office/officeart/2018/2/layout/IconVerticalSolidList"/>
    <dgm:cxn modelId="{EED01A0B-B687-4E62-8192-F0F12821D8B4}" type="presParOf" srcId="{26B260DA-F7F0-4FB6-A6FF-1FEDA3D69657}" destId="{C73BE715-3F65-4201-AD71-270F31E21909}" srcOrd="2" destOrd="0" presId="urn:microsoft.com/office/officeart/2018/2/layout/IconVerticalSolidList"/>
    <dgm:cxn modelId="{334E5120-112D-4581-9E0F-943A76F5BCB4}" type="presParOf" srcId="{C73BE715-3F65-4201-AD71-270F31E21909}" destId="{D3820266-4922-482A-AD9C-13BEA3E50968}" srcOrd="0" destOrd="0" presId="urn:microsoft.com/office/officeart/2018/2/layout/IconVerticalSolidList"/>
    <dgm:cxn modelId="{96648983-164E-42E0-B37E-B19C787B91A9}" type="presParOf" srcId="{C73BE715-3F65-4201-AD71-270F31E21909}" destId="{6A6D4263-8DE1-4FA8-BA57-5827AB74BEDF}" srcOrd="1" destOrd="0" presId="urn:microsoft.com/office/officeart/2018/2/layout/IconVerticalSolidList"/>
    <dgm:cxn modelId="{AF9A194E-F5E0-4FA1-9371-C6D17B603D3D}" type="presParOf" srcId="{C73BE715-3F65-4201-AD71-270F31E21909}" destId="{7513EFA0-CD95-473E-9981-0AB14DBDEBFB}" srcOrd="2" destOrd="0" presId="urn:microsoft.com/office/officeart/2018/2/layout/IconVerticalSolidList"/>
    <dgm:cxn modelId="{B0558B69-158A-415F-A8F5-D58C4873C99A}" type="presParOf" srcId="{C73BE715-3F65-4201-AD71-270F31E21909}" destId="{8F417F2E-19BE-45F5-B17C-2235EC20BE04}" srcOrd="3" destOrd="0" presId="urn:microsoft.com/office/officeart/2018/2/layout/IconVerticalSolidList"/>
    <dgm:cxn modelId="{47F10DC3-E625-4A20-AB28-F15F2CC5E846}" type="presParOf" srcId="{26B260DA-F7F0-4FB6-A6FF-1FEDA3D69657}" destId="{154CB3C0-B600-41EB-90F8-D26D18F1F03F}" srcOrd="3" destOrd="0" presId="urn:microsoft.com/office/officeart/2018/2/layout/IconVerticalSolidList"/>
    <dgm:cxn modelId="{093C95AD-4407-4F3F-8796-7971F2577BD9}" type="presParOf" srcId="{26B260DA-F7F0-4FB6-A6FF-1FEDA3D69657}" destId="{686884CD-463A-4E04-B572-7B74063E55CC}" srcOrd="4" destOrd="0" presId="urn:microsoft.com/office/officeart/2018/2/layout/IconVerticalSolidList"/>
    <dgm:cxn modelId="{38EB1050-5243-45E5-AE18-DF62F4400705}" type="presParOf" srcId="{686884CD-463A-4E04-B572-7B74063E55CC}" destId="{0D18EAF7-00C7-4074-9FB2-17ED9D25E83C}" srcOrd="0" destOrd="0" presId="urn:microsoft.com/office/officeart/2018/2/layout/IconVerticalSolidList"/>
    <dgm:cxn modelId="{D9142A83-5CA4-473B-90F6-16CBA319A3A8}" type="presParOf" srcId="{686884CD-463A-4E04-B572-7B74063E55CC}" destId="{51168ABC-1C33-4E49-84CC-AB42C4C9198B}" srcOrd="1" destOrd="0" presId="urn:microsoft.com/office/officeart/2018/2/layout/IconVerticalSolidList"/>
    <dgm:cxn modelId="{BA489F0E-6BC4-4ECD-97D7-5D2FDC80C284}" type="presParOf" srcId="{686884CD-463A-4E04-B572-7B74063E55CC}" destId="{B1B34C59-8C3E-412D-B6DC-A559455DDDAB}" srcOrd="2" destOrd="0" presId="urn:microsoft.com/office/officeart/2018/2/layout/IconVerticalSolidList"/>
    <dgm:cxn modelId="{A6036867-E789-426A-A046-C529059BF9AD}" type="presParOf" srcId="{686884CD-463A-4E04-B572-7B74063E55CC}" destId="{EC280F9B-354E-4096-9CAA-E1FB82B516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CAD2B-DD8C-4A3D-B05F-4643EC0195B2}">
      <dsp:nvSpPr>
        <dsp:cNvPr id="0" name=""/>
        <dsp:cNvSpPr/>
      </dsp:nvSpPr>
      <dsp:spPr>
        <a:xfrm>
          <a:off x="0" y="455"/>
          <a:ext cx="11217710" cy="1066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D1104-CD80-47AF-A3D9-15D8205E471A}">
      <dsp:nvSpPr>
        <dsp:cNvPr id="0" name=""/>
        <dsp:cNvSpPr/>
      </dsp:nvSpPr>
      <dsp:spPr>
        <a:xfrm>
          <a:off x="322726" y="240500"/>
          <a:ext cx="586775" cy="5867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D4429-DB22-4817-BC3C-E3A8E9E76D1D}">
      <dsp:nvSpPr>
        <dsp:cNvPr id="0" name=""/>
        <dsp:cNvSpPr/>
      </dsp:nvSpPr>
      <dsp:spPr>
        <a:xfrm>
          <a:off x="1232229" y="455"/>
          <a:ext cx="9985480" cy="1066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10" tIns="112910" rIns="112910" bIns="11291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HB 4161: Exempts food and beverages from the prohibited use of office statute</a:t>
          </a:r>
        </a:p>
      </dsp:txBody>
      <dsp:txXfrm>
        <a:off x="1232229" y="455"/>
        <a:ext cx="9985480" cy="1066865"/>
      </dsp:txXfrm>
    </dsp:sp>
    <dsp:sp modelId="{D3820266-4922-482A-AD9C-13BEA3E50968}">
      <dsp:nvSpPr>
        <dsp:cNvPr id="0" name=""/>
        <dsp:cNvSpPr/>
      </dsp:nvSpPr>
      <dsp:spPr>
        <a:xfrm>
          <a:off x="0" y="1334037"/>
          <a:ext cx="11217710" cy="1066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D4263-8DE1-4FA8-BA57-5827AB74BEDF}">
      <dsp:nvSpPr>
        <dsp:cNvPr id="0" name=""/>
        <dsp:cNvSpPr/>
      </dsp:nvSpPr>
      <dsp:spPr>
        <a:xfrm>
          <a:off x="322726" y="1574082"/>
          <a:ext cx="586775" cy="5867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17F2E-19BE-45F5-B17C-2235EC20BE04}">
      <dsp:nvSpPr>
        <dsp:cNvPr id="0" name=""/>
        <dsp:cNvSpPr/>
      </dsp:nvSpPr>
      <dsp:spPr>
        <a:xfrm>
          <a:off x="1232229" y="1334037"/>
          <a:ext cx="9985480" cy="1066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10" tIns="112910" rIns="112910" bIns="11291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HB 4177: Simplifies the serial meeting laws passed in 2023</a:t>
          </a:r>
        </a:p>
      </dsp:txBody>
      <dsp:txXfrm>
        <a:off x="1232229" y="1334037"/>
        <a:ext cx="9985480" cy="1066865"/>
      </dsp:txXfrm>
    </dsp:sp>
    <dsp:sp modelId="{0D18EAF7-00C7-4074-9FB2-17ED9D25E83C}">
      <dsp:nvSpPr>
        <dsp:cNvPr id="0" name=""/>
        <dsp:cNvSpPr/>
      </dsp:nvSpPr>
      <dsp:spPr>
        <a:xfrm>
          <a:off x="0" y="2667618"/>
          <a:ext cx="11217710" cy="1066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68ABC-1C33-4E49-84CC-AB42C4C9198B}">
      <dsp:nvSpPr>
        <dsp:cNvPr id="0" name=""/>
        <dsp:cNvSpPr/>
      </dsp:nvSpPr>
      <dsp:spPr>
        <a:xfrm>
          <a:off x="322726" y="2907663"/>
          <a:ext cx="586775" cy="5867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80F9B-354E-4096-9CAA-E1FB82B516DF}">
      <dsp:nvSpPr>
        <dsp:cNvPr id="0" name=""/>
        <dsp:cNvSpPr/>
      </dsp:nvSpPr>
      <dsp:spPr>
        <a:xfrm>
          <a:off x="1232229" y="2667618"/>
          <a:ext cx="9985480" cy="1066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10" tIns="112910" rIns="112910" bIns="11291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HB 4159: Requires the governor's appointee to the OGEC to have local government experience</a:t>
          </a:r>
        </a:p>
      </dsp:txBody>
      <dsp:txXfrm>
        <a:off x="1232229" y="2667618"/>
        <a:ext cx="9985480" cy="1066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F426-9C69-4B43-91F9-E8402E2B37B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DFC7C-E8BE-477C-8BCA-6C347D430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6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FC7C-E8BE-477C-8BCA-6C347D4302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46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FC7C-E8BE-477C-8BCA-6C347D4302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55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FC7C-E8BE-477C-8BCA-6C347D4302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8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FC7C-E8BE-477C-8BCA-6C347D4302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5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Please put ?s in Q+A feature as we go</a:t>
            </a:r>
          </a:p>
          <a:p>
            <a:pPr marL="171450" indent="-171450">
              <a:buFontTx/>
              <a:buChar char="-"/>
            </a:pPr>
            <a:r>
              <a:rPr lang="en-US"/>
              <a:t>We will take live questions at the end as there is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FC7C-E8BE-477C-8BCA-6C347D4302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2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3D30E-D9E6-66DE-875E-7C01ED0EF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A74D0-8DDC-6166-5AB6-F5FACC96C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9DE2BE-306A-976E-45E2-1AD2ED0EC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-evening floors</a:t>
            </a:r>
          </a:p>
          <a:p>
            <a:r>
              <a:rPr lang="en-US"/>
              <a:t>-ways and means</a:t>
            </a:r>
          </a:p>
          <a:p>
            <a:r>
              <a:rPr lang="en-US"/>
              <a:t>-walk out</a:t>
            </a:r>
          </a:p>
          <a:p>
            <a:r>
              <a:rPr lang="en-US"/>
              <a:t>-progress</a:t>
            </a:r>
          </a:p>
          <a:p>
            <a:r>
              <a:rPr lang="en-US"/>
              <a:t>-wait on budget</a:t>
            </a:r>
          </a:p>
          <a:p>
            <a:endParaRPr lang="en-US"/>
          </a:p>
          <a:p>
            <a:r>
              <a:rPr lang="en-US"/>
              <a:t>Turn to </a:t>
            </a:r>
            <a:r>
              <a:rPr lang="en-US" err="1"/>
              <a:t>scott</a:t>
            </a:r>
            <a:r>
              <a:rPr lang="en-US"/>
              <a:t> to walk through the first 2 action alerts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7072A-9B90-5DAA-D1EA-5C044F66B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DFC7C-E8BE-477C-8BCA-6C347D430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90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7009D-3BE0-BC6F-2BC7-BE495254E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0805D6-30EB-7767-E61A-1ED620A28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DAEE93-3F3F-7149-B1BC-9E1382D32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EBB37-C026-5B1F-5AAE-2C54F05AB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FC7C-E8BE-477C-8BCA-6C347D4302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5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B8FA8-4C45-856F-109D-B1652C006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1CAB9-F6C5-0E7F-C2D3-DE88EA738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B013A0-09D5-87DC-89DD-53A5312EE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C6137-CBF8-EB9B-4E5E-C8B751D15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FC7C-E8BE-477C-8BCA-6C347D4302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5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B6927-9018-EA6D-26AA-551200F9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DFB1BC-389E-684D-BAF2-354563E40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B4424-755E-465C-45E8-CCBE49DEE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INCREASES: https://olis.oregonlegislature.gov/liz/2026R1/Downloads/CommitteeMeetingDocument/315809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E1DEC-F43E-33A7-85D7-BC2B42B4B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FC7C-E8BE-477C-8BCA-6C347D4302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0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Thanks for engaging on HB 4085, your voices were heard and the bill will not receive further action this session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Amendments in HB 4007 restore local control and is expected to be adopted Monday when the bill moves out of committee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other bills listed are still alive and under consideration, will not discuss those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FC7C-E8BE-477C-8BCA-6C347D4302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2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Federal disconnect: passed out of committee this week. Bill keeps OR connected to no tax on overtime/tips, but disconnects Oregon from Vehicle loan interest deduction disconnect ($36.4M +this bi) Qualified small business stock disconnect ($38.9M +) Bonus depreciation disconnect ($267.0M +). THEN the bill invests in ab earned income tax credit expansion ($26.2M - ) and creates a credit for taxpayers creating jobs ($4.6M –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FC7C-E8BE-477C-8BCA-6C347D4302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985E7-D736-9192-BC2A-F83CFEC9C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4A9E6-98E3-F1C0-F48E-8C854B53A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F8897-8CB0-48F6-3605-2CF880C37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52A81-E341-5EE5-ADF2-8244FC4EB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FC7C-E8BE-477C-8BCA-6C347D4302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64EF-AAE1-4862-909D-AC219F765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CD423-00B7-44F2-BB8F-600C3513E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ABBB1-7908-4116-ACB0-C2DC0BD3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D07C-8D1B-417D-B583-9926428408A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BB966-31B0-483D-875E-C52733EA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C0AD3-2C4F-46C9-BB6A-18267FBF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5464-DD49-488C-9EE1-90E94D70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2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F28F-0085-4674-BD8B-2F3D0325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891DF-F331-417E-B9D1-7954CF993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E373C-616C-401A-938F-0159BA16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D07C-8D1B-417D-B583-9926428408A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E039C-EE6F-4E18-9FDB-A6176F0B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D58EC-A168-48A1-B07A-081264AB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5464-DD49-488C-9EE1-90E94D70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C66FB5-3654-45EA-97F6-53FFAF033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9F74F-C8DC-4AB5-AA1E-CE08AD921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45293-8398-42A4-B190-AF6A5981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D07C-8D1B-417D-B583-9926428408A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8EC04-02FB-4CA7-A5AF-F45F94C0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9B72C-95B1-4D8E-A1E2-7D6546CE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5464-DD49-488C-9EE1-90E94D70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2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7F8F-E5E7-447E-A02E-E6427331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B4DE-198C-41C3-B9D5-56CB4432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BCA1-3E14-446B-A5F7-7A169004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D07C-8D1B-417D-B583-9926428408A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F89F5-8810-4625-825F-DA3854E0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42B9-E4AE-4AF1-9F6F-801018DF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5464-DD49-488C-9EE1-90E94D70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9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E28A6-3020-42E3-BC90-B24D48F3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571D7-E452-4993-A782-47E66AA12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1E424-D31D-4B05-864A-DC0414F4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D07C-8D1B-417D-B583-9926428408A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67CD9-C21F-42A0-9A29-0783825A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52AB0-24E1-4BC9-987A-8C95CF08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5464-DD49-488C-9EE1-90E94D70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5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0891-57AE-4D90-87D5-56736774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EC8E-725E-47F6-BCE5-5008D3062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63DCF-E889-4A19-BB9A-94FEC565C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EE66-B39C-48B1-AB10-FFEE988B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D07C-8D1B-417D-B583-9926428408A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CC8F7-C1E8-4803-AB1E-55A83AE4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86C48-4716-4A53-9D73-FD08DA00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5464-DD49-488C-9EE1-90E94D70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3845-C8F0-4BD4-84B4-66834D62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F4466-6ABE-41AE-968F-849A1FECA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76853-F138-4D05-97E6-B83D99589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50CA2-2D72-4CF3-8F9B-63B86F856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34D7A-DE96-43DA-B14C-AC0FB275F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DA716-A312-47F7-A120-75B8F695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D07C-8D1B-417D-B583-9926428408A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B81E5C-F26A-49A1-ACDE-32116812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4E4CF-306F-43EC-A855-BC51D013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5464-DD49-488C-9EE1-90E94D70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6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14177-CEF5-4958-87A5-DD71E653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C96A9-D2FD-4EF1-914F-167830DE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D07C-8D1B-417D-B583-9926428408A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18FE2-6B74-42BD-95C3-50138D8D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69E1C-D8F5-4A33-A2FB-BBA49C45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5464-DD49-488C-9EE1-90E94D70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6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37DE0-AC41-471E-970C-919A3CDB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D07C-8D1B-417D-B583-9926428408A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E48E4-9219-47FE-8EC9-6C88A29D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7A3BB-4EF8-4E56-854F-F6DB8C02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5464-DD49-488C-9EE1-90E94D70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8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61C9-49D1-4DCE-9893-F9CAED10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1CFCF-D6A4-4858-883E-909B41A3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28A70-161A-462E-A196-0D5402851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F4E4B-8CCE-4BBF-A23D-86B8C0FA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D07C-8D1B-417D-B583-9926428408A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7E4C1-B7A2-4A56-8E0D-5BCECB30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506A3-D592-4131-8FB6-B72F8EBC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5464-DD49-488C-9EE1-90E94D70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5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24AD-5BF7-456A-9991-AD50D5C5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08A985-3BEE-4479-BF28-F298F5F59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27765-F5E7-4CFF-9FEB-240FBEB09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AAA9B-91B7-4752-A114-3D958DB5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D07C-8D1B-417D-B583-9926428408A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68D74-7687-469E-88D4-D19CB39C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F866E-14D4-4F19-BC1D-45B5D5B4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5464-DD49-488C-9EE1-90E94D70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5E7C3-FE59-4970-BE13-42C32FEE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D5A63-5787-4701-87EE-92ED040DF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445A4-2D49-4346-A47E-A51929995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D07C-8D1B-417D-B583-9926428408A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29D5-20D5-4AAB-B653-F1850B7E3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D5A90-92B0-4F70-85AC-3632CA652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D5464-DD49-488C-9EE1-90E94D70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0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s://www.orcities.org/application/files/6717/7155/5117/Ethics_Reforms_One_Pager_Feb_2026pdf.pdf" TargetMode="Externa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hyperlink" Target="https://olis.oregonlegislature.gov/liz/2026R1/Measures/Overview/HB415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olis.oregonlegislature.gov/liz/2026R1/Measures/Overview/HB4177" TargetMode="External"/><Relationship Id="rId5" Type="http://schemas.openxmlformats.org/officeDocument/2006/relationships/diagramData" Target="../diagrams/data1.xml"/><Relationship Id="rId10" Type="http://schemas.openxmlformats.org/officeDocument/2006/relationships/hyperlink" Target="https://olis.oregonlegislature.gov/liz/2026R1/Measures/Overview/HB4161" TargetMode="External"/><Relationship Id="rId4" Type="http://schemas.openxmlformats.org/officeDocument/2006/relationships/hyperlink" Target="mailto:swinkels@orcities.org" TargetMode="External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lis.oregonlegislature.gov/liz/2026R1/Downloads/MeasureDocument/hb4016" TargetMode="External"/><Relationship Id="rId7" Type="http://schemas.openxmlformats.org/officeDocument/2006/relationships/hyperlink" Target="mailto:gmiller@orcities.org" TargetMode="External"/><Relationship Id="rId2" Type="http://schemas.microsoft.com/office/2018/10/relationships/comments" Target="../comments/modernComment_11A_1D8A6A8F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olis.oregonlegislature.gov/liz/2026R1/Downloads/MeasureDocument/HB4089/Enrolled" TargetMode="External"/><Relationship Id="rId4" Type="http://schemas.openxmlformats.org/officeDocument/2006/relationships/hyperlink" Target="https://olis.oregonlegislature.gov/liz/2026R1/Downloads/MeasureDocument/SB1517/Enroll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227963BD.xml"/><Relationship Id="rId7" Type="http://schemas.openxmlformats.org/officeDocument/2006/relationships/hyperlink" Target="mailto:gmiller@oregoncities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olis.oregonlegislature.gov/liz/2026R1/Downloads/MeasureDocument/HB4076/A-Engrossed" TargetMode="External"/><Relationship Id="rId4" Type="http://schemas.openxmlformats.org/officeDocument/2006/relationships/hyperlink" Target="https://olis.oregonlegislature.gov/liz/2026R1/Downloads/MeasureDocument/HB4031/Introduc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lis.oregonlegislature.gov/liz/2026R1/Measures/Overview/HB4035" TargetMode="External"/><Relationship Id="rId7" Type="http://schemas.openxmlformats.org/officeDocument/2006/relationships/hyperlink" Target="https://olis.oregonlegislature.gov/liz/2026R1/Measures/Overview/HB4084" TargetMode="External"/><Relationship Id="rId2" Type="http://schemas.openxmlformats.org/officeDocument/2006/relationships/hyperlink" Target="https://olis.oregonlegislature.gov/liz/2026R1/Measures/Overview/HB40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ring@oregoncities.org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olis.oregonlegislature.gov/liz/2026R1/Measures/Overview/HB408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lis.oregonlegislature.gov/liz/2026R1/Measures/Overview/SB1585" TargetMode="External"/><Relationship Id="rId2" Type="http://schemas.openxmlformats.org/officeDocument/2006/relationships/hyperlink" Target="https://olis.oregonlegislature.gov/liz/2026R1/Measures/Overview/HB40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martin@oregoncities.org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olis.oregonlegislature.gov/liz/2026R1/Measures/Overview/HB414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stingh@oregoncities.org" TargetMode="External"/><Relationship Id="rId3" Type="http://schemas.openxmlformats.org/officeDocument/2006/relationships/hyperlink" Target="https://olis.oregonlegislature.gov/liz/2026R1/Measures/Overview/HB4007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b.org/article/2026/03/11/oregon-gas-tax-vote-politics-transportation/" TargetMode="External"/><Relationship Id="rId5" Type="http://schemas.openxmlformats.org/officeDocument/2006/relationships/hyperlink" Target="https://olis.oregonlegislature.gov/liz/2026R1/Measures/Overview/SB1599" TargetMode="External"/><Relationship Id="rId4" Type="http://schemas.openxmlformats.org/officeDocument/2006/relationships/hyperlink" Target="https://olis.oregonlegislature.gov/liz/2026R1/Measures/Overview/SB154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swinkels@orcities.org" TargetMode="External"/><Relationship Id="rId3" Type="http://schemas.openxmlformats.org/officeDocument/2006/relationships/hyperlink" Target="https://olis.oregonlegislature.gov/liz/2026R1/Downloads/MeasureDocument/SB1507" TargetMode="External"/><Relationship Id="rId7" Type="http://schemas.openxmlformats.org/officeDocument/2006/relationships/hyperlink" Target="mailto:nstingh@oregoncities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olis.oregonlegislature.gov/liz/2026R1/Measures/Overview/hb4148" TargetMode="External"/><Relationship Id="rId4" Type="http://schemas.openxmlformats.org/officeDocument/2006/relationships/hyperlink" Target="https://olis.oregonlegislature.gov/liz/2026R1/Downloads/MeasureDocument/HB417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lis.oregonlegislature.gov/liz/2026R1/Measures/Overview/hb413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winkels@orcities.org" TargetMode="External"/><Relationship Id="rId5" Type="http://schemas.openxmlformats.org/officeDocument/2006/relationships/hyperlink" Target="https://olis.oregonlegislature.gov/liz/2026R1/Measures/Overview/sb1516" TargetMode="External"/><Relationship Id="rId4" Type="http://schemas.openxmlformats.org/officeDocument/2006/relationships/hyperlink" Target="https://olis.oregonlegislature.gov/liz/2026R1/Measures/Overview/hb40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A4942-5B11-4845-95CA-EB395BD2A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94" y="4837932"/>
            <a:ext cx="3243953" cy="2020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41919-8D33-4423-8088-CDDF3E60A5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3"/>
          <a:stretch/>
        </p:blipFill>
        <p:spPr>
          <a:xfrm flipH="1">
            <a:off x="110153" y="4142643"/>
            <a:ext cx="8797462" cy="2778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4C2336-BFA6-4089-ACC5-03F493EB2129}"/>
              </a:ext>
            </a:extLst>
          </p:cNvPr>
          <p:cNvSpPr txBox="1"/>
          <p:nvPr/>
        </p:nvSpPr>
        <p:spPr>
          <a:xfrm>
            <a:off x="948813" y="1346719"/>
            <a:ext cx="10294374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Legislative Updates:</a:t>
            </a:r>
            <a:r>
              <a:rPr lang="en-US" sz="8000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 </a:t>
            </a:r>
            <a:r>
              <a:rPr lang="en-US" sz="66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2026 Session Concludes</a:t>
            </a:r>
            <a:endParaRPr lang="en-US" sz="800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26F02-EAAC-55C8-6B32-DE98FF5E17FA}"/>
              </a:ext>
            </a:extLst>
          </p:cNvPr>
          <p:cNvSpPr txBox="1"/>
          <p:nvPr/>
        </p:nvSpPr>
        <p:spPr>
          <a:xfrm>
            <a:off x="948813" y="4355175"/>
            <a:ext cx="1029437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March 13, 2026</a:t>
            </a:r>
          </a:p>
        </p:txBody>
      </p:sp>
    </p:spTree>
    <p:extLst>
      <p:ext uri="{BB962C8B-B14F-4D97-AF65-F5344CB8AC3E}">
        <p14:creationId xmlns:p14="http://schemas.microsoft.com/office/powerpoint/2010/main" val="258067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007C7-61A8-5266-CD9A-93F076A7F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DF07FF-EC59-06B7-482C-94B6F792AC11}"/>
              </a:ext>
            </a:extLst>
          </p:cNvPr>
          <p:cNvSpPr/>
          <p:nvPr/>
        </p:nvSpPr>
        <p:spPr>
          <a:xfrm>
            <a:off x="1" y="0"/>
            <a:ext cx="12192000" cy="1735394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1D716-BD65-63BA-9072-6BFFABC7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204915"/>
            <a:ext cx="8316686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Ethics Package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95648-F8B9-0C9A-FD29-653ACF30E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0"/>
            <a:ext cx="2786805" cy="1735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CB9B7-D90E-CE13-08DD-8AF281559D5A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Contact: </a:t>
            </a:r>
            <a:r>
              <a:rPr lang="en-US" dirty="0"/>
              <a:t>Scott Winkles, </a:t>
            </a:r>
            <a:r>
              <a:rPr lang="en-US" dirty="0">
                <a:hlinkClick r:id="rId4"/>
              </a:rPr>
              <a:t>swinkels@orcities.org</a:t>
            </a:r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3A3093-5BA7-754B-5A81-ECA02F82823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7555048"/>
              </p:ext>
            </p:extLst>
          </p:nvPr>
        </p:nvGraphicFramePr>
        <p:xfrm>
          <a:off x="491690" y="2548812"/>
          <a:ext cx="11217710" cy="373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F753F31-B8C4-360E-BEF2-0EF33032A1BB}"/>
              </a:ext>
            </a:extLst>
          </p:cNvPr>
          <p:cNvSpPr txBox="1"/>
          <p:nvPr/>
        </p:nvSpPr>
        <p:spPr>
          <a:xfrm>
            <a:off x="8403790" y="6468419"/>
            <a:ext cx="390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Links: </a:t>
            </a:r>
            <a:r>
              <a:rPr lang="en-US">
                <a:hlinkClick r:id="rId10"/>
              </a:rPr>
              <a:t>HB 4161</a:t>
            </a:r>
            <a:r>
              <a:rPr lang="en-US"/>
              <a:t>, </a:t>
            </a:r>
            <a:r>
              <a:rPr lang="en-US">
                <a:hlinkClick r:id="rId11"/>
              </a:rPr>
              <a:t>HB 4177</a:t>
            </a:r>
            <a:r>
              <a:rPr lang="en-US"/>
              <a:t>, and </a:t>
            </a:r>
            <a:r>
              <a:rPr lang="en-US">
                <a:hlinkClick r:id="rId12"/>
              </a:rPr>
              <a:t>HB 4159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8CA56C-EA32-4247-EEC7-EA9E89F8336A}"/>
              </a:ext>
            </a:extLst>
          </p:cNvPr>
          <p:cNvSpPr txBox="1"/>
          <p:nvPr/>
        </p:nvSpPr>
        <p:spPr>
          <a:xfrm>
            <a:off x="491690" y="1840925"/>
            <a:ext cx="1086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hlinkClick r:id="rId13"/>
              </a:rPr>
              <a:t>Oregon Government Ethics Commission package</a:t>
            </a:r>
            <a:r>
              <a:rPr lang="en-US" sz="3200" dirty="0">
                <a:ea typeface="Open Sans"/>
                <a:cs typeface="Open Sans"/>
              </a:rPr>
              <a:t>, </a:t>
            </a:r>
            <a:r>
              <a:rPr lang="en-US" sz="2800" b="1" dirty="0">
                <a:ea typeface="Open Sans"/>
                <a:cs typeface="Open Sans"/>
              </a:rPr>
              <a:t>LOC priority bills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587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02670-3522-182D-6EE5-AC45D6FD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C646DC-FEB6-9F4B-97C0-6C10939B43ED}"/>
              </a:ext>
            </a:extLst>
          </p:cNvPr>
          <p:cNvSpPr/>
          <p:nvPr/>
        </p:nvSpPr>
        <p:spPr>
          <a:xfrm>
            <a:off x="1" y="0"/>
            <a:ext cx="12192000" cy="1735394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5AD05-C106-74BC-7E05-226DB28A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204915"/>
            <a:ext cx="9100284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General Government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1743A-2B39-759B-36F2-8963B7A06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13795"/>
            <a:ext cx="10668000" cy="43748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000" dirty="0">
                <a:ea typeface="Open Sans"/>
                <a:cs typeface="Open Sans"/>
                <a:hlinkClick r:id="rId3"/>
              </a:rPr>
              <a:t>HB 4016</a:t>
            </a:r>
            <a:r>
              <a:rPr lang="en-US" sz="4000" dirty="0">
                <a:ea typeface="Open Sans"/>
                <a:cs typeface="Open Sans"/>
              </a:rPr>
              <a:t> – Contractor Tax Compliance, amended to remove cities. 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sz="4000" dirty="0">
                <a:ea typeface="Open Sans"/>
                <a:cs typeface="Open Sans"/>
                <a:hlinkClick r:id="rId4"/>
              </a:rPr>
              <a:t>SB 1517</a:t>
            </a:r>
            <a:r>
              <a:rPr lang="en-US" sz="4000" dirty="0">
                <a:ea typeface="Open Sans"/>
                <a:cs typeface="Open Sans"/>
              </a:rPr>
              <a:t> - Recreational Liability Waivers, Compromise reached.  </a:t>
            </a:r>
          </a:p>
          <a:p>
            <a:r>
              <a:rPr lang="en-US" sz="4000" dirty="0">
                <a:ea typeface="Open Sans"/>
                <a:cs typeface="Open Sans"/>
                <a:hlinkClick r:id="rId5"/>
              </a:rPr>
              <a:t>HB 4089</a:t>
            </a:r>
            <a:r>
              <a:rPr lang="en-US" sz="4000" dirty="0">
                <a:ea typeface="Open Sans"/>
                <a:cs typeface="Open Sans"/>
              </a:rPr>
              <a:t> - Increases penalties in Wage Theft/Licensure Law, adopted LOC amendments</a:t>
            </a:r>
            <a:endParaRPr lang="en-US" sz="4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62955-0076-357A-B431-871C63AF4F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0"/>
            <a:ext cx="2786805" cy="1735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C4486F-B83A-F719-F1BB-0A53A2C22868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Contact: </a:t>
            </a:r>
            <a:r>
              <a:rPr lang="en-US"/>
              <a:t>Greg Miller, </a:t>
            </a:r>
            <a:r>
              <a:rPr lang="en-US">
                <a:hlinkClick r:id="rId7"/>
              </a:rPr>
              <a:t>gmiller@orcities.org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6105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00BBA-2A67-69E6-BD6A-EDC38A3E5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3967AE-E9D3-2872-7F97-779E88BDD363}"/>
              </a:ext>
            </a:extLst>
          </p:cNvPr>
          <p:cNvSpPr/>
          <p:nvPr/>
        </p:nvSpPr>
        <p:spPr>
          <a:xfrm>
            <a:off x="1" y="0"/>
            <a:ext cx="12192000" cy="1735394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DCDE4-F38F-8FA3-4356-01AAFB17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204915"/>
            <a:ext cx="8316686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Energy &amp; Telecom</a:t>
            </a:r>
            <a:br>
              <a:rPr lang="en-US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</a:br>
            <a:r>
              <a:rPr lang="en-US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EBE83-D778-F921-6302-79AE8B71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9" y="1825625"/>
            <a:ext cx="11980842" cy="48274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Open Sans"/>
              <a:cs typeface="Open Sans"/>
            </a:endParaRPr>
          </a:p>
          <a:p>
            <a:pPr>
              <a:spcAft>
                <a:spcPts val="1800"/>
              </a:spcAft>
            </a:pPr>
            <a:r>
              <a:rPr lang="en-US" sz="3200" dirty="0">
                <a:ea typeface="Open Sans"/>
                <a:cs typeface="Open Sans"/>
                <a:hlinkClick r:id="rId4"/>
              </a:rPr>
              <a:t>HB 4031</a:t>
            </a:r>
            <a:r>
              <a:rPr lang="en-US" sz="3200" dirty="0">
                <a:ea typeface="Open Sans"/>
                <a:cs typeface="Open Sans"/>
              </a:rPr>
              <a:t> - Expedited Citing of Renewable Energy Facilities</a:t>
            </a:r>
          </a:p>
          <a:p>
            <a:pPr>
              <a:spcAft>
                <a:spcPts val="1800"/>
              </a:spcAft>
            </a:pPr>
            <a:r>
              <a:rPr lang="en-US" sz="3100" dirty="0">
                <a:ea typeface="Calibri"/>
                <a:cs typeface="Calibri"/>
                <a:hlinkClick r:id="rId5"/>
              </a:rPr>
              <a:t>HB 4076A</a:t>
            </a:r>
            <a:r>
              <a:rPr lang="en-US" sz="3100" dirty="0">
                <a:ea typeface="Calibri"/>
                <a:cs typeface="Calibri"/>
              </a:rPr>
              <a:t> - “Gut and Stuff”, expedites "surplus energy generation" projects for projects with a current EFSC certificate. Amendment preempts local government permitting on EFU land.</a:t>
            </a:r>
            <a:endParaRPr lang="en-US" dirty="0">
              <a:ea typeface="Open Sans"/>
              <a:cs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CBECF-BC96-F47A-9E70-F88AF853E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0"/>
            <a:ext cx="2786805" cy="1735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0CB05B-89C4-C653-A637-84820344533C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Contact: </a:t>
            </a:r>
            <a:r>
              <a:rPr lang="en-US"/>
              <a:t>Greg Miller, </a:t>
            </a:r>
            <a:r>
              <a:rPr lang="en-US">
                <a:hlinkClick r:id="rId7"/>
              </a:rPr>
              <a:t>gmiller@oregoncities.org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83807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2CD4A-9522-7804-488E-76ADD668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45360-70A9-4CE6-7958-DE5F6000851F}"/>
              </a:ext>
            </a:extLst>
          </p:cNvPr>
          <p:cNvSpPr/>
          <p:nvPr/>
        </p:nvSpPr>
        <p:spPr>
          <a:xfrm>
            <a:off x="1" y="0"/>
            <a:ext cx="12192000" cy="1735394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8D6A6-2F28-88EE-7483-FFB16F40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204915"/>
            <a:ext cx="8316686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Housing &amp; Economic Development Bills</a:t>
            </a:r>
            <a:endParaRPr lang="en-US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6FCB9-6F7E-F9A8-E2CB-32EDBAE3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936362"/>
            <a:ext cx="746484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highlight>
                  <a:srgbClr val="FFFFFF"/>
                </a:highlight>
                <a:ea typeface="Open Sans"/>
                <a:cs typeface="Open Sans"/>
                <a:hlinkClick r:id="rId2"/>
              </a:rPr>
              <a:t>HB 4037</a:t>
            </a:r>
            <a:r>
              <a:rPr lang="en-US" sz="3600" dirty="0">
                <a:highlight>
                  <a:srgbClr val="FFFFFF"/>
                </a:highlight>
                <a:ea typeface="Open Sans"/>
                <a:cs typeface="Open Sans"/>
              </a:rPr>
              <a:t> – Omnibus housing bill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highlight>
                  <a:srgbClr val="FFFFFF"/>
                </a:highlight>
                <a:ea typeface="Open Sans"/>
                <a:cs typeface="Open Sans"/>
                <a:hlinkClick r:id="rId3"/>
              </a:rPr>
              <a:t>HB 4035</a:t>
            </a:r>
            <a:r>
              <a:rPr lang="en-US" sz="3600" dirty="0">
                <a:highlight>
                  <a:srgbClr val="FFFFFF"/>
                </a:highlight>
                <a:ea typeface="Open Sans"/>
                <a:cs typeface="Open Sans"/>
              </a:rPr>
              <a:t> – One-time UGB Expansion Program Update 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ea typeface="Open Sans"/>
                <a:cs typeface="Open Sans"/>
                <a:hlinkClick r:id="rId4"/>
              </a:rPr>
              <a:t>HB 4082 </a:t>
            </a:r>
            <a:r>
              <a:rPr lang="en-US" sz="3600" dirty="0">
                <a:ea typeface="Open Sans"/>
                <a:cs typeface="Open Sans"/>
              </a:rPr>
              <a:t>– One-time UGB Expansions for Manufactured Homes and Senior Housing</a:t>
            </a:r>
          </a:p>
          <a:p>
            <a:pPr marL="0" indent="0">
              <a:buNone/>
            </a:pPr>
            <a:endParaRPr lang="en-US" sz="3600" dirty="0">
              <a:ea typeface="Open Sans"/>
              <a:cs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FC781-53BB-4268-D07C-1A87C3804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0"/>
            <a:ext cx="2786805" cy="1735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06AB6-E7E7-66E7-5D51-E8A3A7492F5E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Contact: </a:t>
            </a:r>
            <a:r>
              <a:rPr lang="en-US"/>
              <a:t>Alexandra Ring, </a:t>
            </a:r>
            <a:r>
              <a:rPr lang="en-US">
                <a:hlinkClick r:id="rId6"/>
              </a:rPr>
              <a:t>aring@oregoncities.org</a:t>
            </a:r>
            <a:r>
              <a:rPr lang="en-US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B9FA1C-A68A-C4A7-2E61-A6B13B58CABD}"/>
              </a:ext>
            </a:extLst>
          </p:cNvPr>
          <p:cNvSpPr txBox="1">
            <a:spLocks/>
          </p:cNvSpPr>
          <p:nvPr/>
        </p:nvSpPr>
        <p:spPr>
          <a:xfrm>
            <a:off x="8115759" y="1955463"/>
            <a:ext cx="382593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3600" dirty="0">
                <a:highlight>
                  <a:srgbClr val="FFFFFF"/>
                </a:highlight>
                <a:latin typeface="Open Sans"/>
                <a:ea typeface="Open Sans"/>
                <a:cs typeface="Open Sans"/>
                <a:hlinkClick r:id="rId7"/>
              </a:rPr>
              <a:t>HB 4084</a:t>
            </a:r>
            <a:r>
              <a:rPr lang="en-US" sz="3600" dirty="0"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 – Gov. Kotek’s Prosperity Roadmap Package</a:t>
            </a:r>
            <a:endParaRPr lang="en-US" sz="3600" dirty="0"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5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D8999-37D3-7F37-55C8-9C82EF27A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0F1C3C-58CD-9FBF-F2B6-3A5CD1C75A02}"/>
              </a:ext>
            </a:extLst>
          </p:cNvPr>
          <p:cNvSpPr/>
          <p:nvPr/>
        </p:nvSpPr>
        <p:spPr>
          <a:xfrm>
            <a:off x="1" y="0"/>
            <a:ext cx="12192000" cy="1735394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78787-ECF2-FFDE-F88A-404FC571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08" y="204915"/>
            <a:ext cx="906554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Water, Waste, &amp; Natural Resources, &amp; Solid Waste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9D51-BA2C-6B9D-5A24-60AB205A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54" y="1936362"/>
            <a:ext cx="1110349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latin typeface="Open Sans"/>
                <a:ea typeface="Open Sans"/>
                <a:cs typeface="Open Sans"/>
                <a:hlinkClick r:id="rId2"/>
              </a:rPr>
              <a:t>HB 4005</a:t>
            </a:r>
            <a:r>
              <a:rPr lang="en-US" sz="3600" dirty="0">
                <a:latin typeface="Open Sans"/>
                <a:ea typeface="Open Sans"/>
                <a:cs typeface="Open Sans"/>
              </a:rPr>
              <a:t> – Water Professional Appreciation Week (starts every first Saturday in October). </a:t>
            </a:r>
            <a:endParaRPr lang="en-US" sz="3600" dirty="0">
              <a:solidFill>
                <a:schemeClr val="accent6"/>
              </a:solidFill>
              <a:latin typeface="Open Sans"/>
              <a:ea typeface="Open Sans"/>
              <a:cs typeface="Open Sans"/>
            </a:endParaRPr>
          </a:p>
          <a:p>
            <a:pPr>
              <a:spcAft>
                <a:spcPts val="1800"/>
              </a:spcAft>
            </a:pPr>
            <a:r>
              <a:rPr lang="en-US" sz="3600" dirty="0">
                <a:latin typeface="Open Sans"/>
                <a:ea typeface="Open Sans"/>
                <a:cs typeface="Open Sans"/>
                <a:hlinkClick r:id="rId3"/>
              </a:rPr>
              <a:t>SB 1585</a:t>
            </a:r>
            <a:r>
              <a:rPr lang="en-US" sz="3600" dirty="0">
                <a:latin typeface="Open Sans"/>
                <a:ea typeface="Open Sans"/>
                <a:cs typeface="Open Sans"/>
              </a:rPr>
              <a:t> – Reduces grant matching requirements for cities</a:t>
            </a:r>
            <a:r>
              <a:rPr lang="en-US" sz="4400" dirty="0">
                <a:ea typeface="Open Sans"/>
                <a:cs typeface="Open Sans"/>
              </a:rPr>
              <a:t>, </a:t>
            </a:r>
            <a:r>
              <a:rPr lang="en-US" sz="4000" b="1" dirty="0">
                <a:ea typeface="Open Sans"/>
                <a:cs typeface="Open Sans"/>
              </a:rPr>
              <a:t>LOC priority bill</a:t>
            </a:r>
            <a:endParaRPr lang="en-US" sz="4000" dirty="0">
              <a:solidFill>
                <a:schemeClr val="accent6"/>
              </a:solidFill>
              <a:latin typeface="Calibri"/>
              <a:ea typeface="Open Sans"/>
              <a:cs typeface="Open Sans"/>
            </a:endParaRPr>
          </a:p>
          <a:p>
            <a:pPr>
              <a:spcAft>
                <a:spcPts val="1800"/>
              </a:spcAft>
            </a:pPr>
            <a:r>
              <a:rPr lang="en-US" sz="3600" dirty="0">
                <a:latin typeface="Open Sans"/>
                <a:ea typeface="Open Sans"/>
                <a:cs typeface="Open Sans"/>
                <a:hlinkClick r:id="rId4"/>
              </a:rPr>
              <a:t>HB 4144</a:t>
            </a:r>
            <a:r>
              <a:rPr lang="en-US" sz="3600" dirty="0">
                <a:latin typeface="Open Sans"/>
                <a:ea typeface="Open Sans"/>
                <a:cs typeface="Open Sans"/>
              </a:rPr>
              <a:t> – Battery Producer Responsibility. </a:t>
            </a:r>
            <a:endParaRPr lang="en-US" sz="3600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800"/>
              </a:spcAft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800"/>
              </a:spcAft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i="1" dirty="0"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34817-C545-EA98-07F2-6478F1598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0"/>
            <a:ext cx="2786805" cy="1735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2F9728-0E04-247C-3FBE-B18D51499204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Contact: </a:t>
            </a:r>
            <a:r>
              <a:rPr lang="en-US"/>
              <a:t>Michael Martin, </a:t>
            </a:r>
            <a:r>
              <a:rPr lang="en-US">
                <a:hlinkClick r:id="rId6"/>
              </a:rPr>
              <a:t>mmartin@oregoncities.org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201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1F913-DDE9-8C44-991C-B1D85397E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2FF2-0BBA-30CE-9551-C5336A41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OGEC </a:t>
            </a:r>
            <a:endParaRPr lang="en-US"/>
          </a:p>
        </p:txBody>
      </p:sp>
      <p:pic>
        <p:nvPicPr>
          <p:cNvPr id="9" name="Picture 8" descr="A logo with white text and green and yellow letters&#10;&#10;AI-generated content may be incorrect.">
            <a:extLst>
              <a:ext uri="{FF2B5EF4-FFF2-40B4-BE49-F238E27FC236}">
                <a16:creationId xmlns:a16="http://schemas.microsoft.com/office/drawing/2014/main" id="{3F0F0B79-7283-49C2-D69F-D93D82263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0"/>
            <a:ext cx="2786805" cy="17353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ACA560-9B81-980C-3854-BA017A3BEF00}"/>
              </a:ext>
            </a:extLst>
          </p:cNvPr>
          <p:cNvSpPr/>
          <p:nvPr/>
        </p:nvSpPr>
        <p:spPr>
          <a:xfrm>
            <a:off x="0" y="-44706"/>
            <a:ext cx="12192000" cy="1735394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/>
          </a:p>
        </p:txBody>
      </p:sp>
      <p:pic>
        <p:nvPicPr>
          <p:cNvPr id="10" name="Picture 9" descr="A logo with white text and green and yellow letters&#10;&#10;AI-generated content may be incorrect.">
            <a:extLst>
              <a:ext uri="{FF2B5EF4-FFF2-40B4-BE49-F238E27FC236}">
                <a16:creationId xmlns:a16="http://schemas.microsoft.com/office/drawing/2014/main" id="{051F91D0-F036-4DED-058E-24B0EE932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40" y="0"/>
            <a:ext cx="2786805" cy="17353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402CBA-E9B3-C06F-32C9-2C936C27752A}"/>
              </a:ext>
            </a:extLst>
          </p:cNvPr>
          <p:cNvSpPr txBox="1">
            <a:spLocks/>
          </p:cNvSpPr>
          <p:nvPr/>
        </p:nvSpPr>
        <p:spPr>
          <a:xfrm>
            <a:off x="339290" y="2569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What’s Next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301BCC6E-C932-A5C0-ECCF-F2FA377F71CC}"/>
              </a:ext>
            </a:extLst>
          </p:cNvPr>
          <p:cNvSpPr txBox="1">
            <a:spLocks/>
          </p:cNvSpPr>
          <p:nvPr/>
        </p:nvSpPr>
        <p:spPr>
          <a:xfrm>
            <a:off x="800100" y="1981732"/>
            <a:ext cx="10488084" cy="36788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en Sans"/>
                <a:ea typeface="Open Sans"/>
                <a:cs typeface="Open Sans"/>
              </a:rPr>
              <a:t>Session summary report release expected in April – watch for city action items</a:t>
            </a:r>
          </a:p>
          <a:p>
            <a:endParaRPr lang="en-US" sz="1600" dirty="0">
              <a:latin typeface="Open Sans"/>
              <a:ea typeface="Open Sans"/>
              <a:cs typeface="Open Sans"/>
            </a:endParaRPr>
          </a:p>
          <a:p>
            <a:r>
              <a:rPr lang="en-US" dirty="0">
                <a:latin typeface="Open Sans"/>
                <a:ea typeface="Open Sans"/>
                <a:cs typeface="Open Sans"/>
              </a:rPr>
              <a:t>Policy Committees are now meeting to develop the 2027-28 LOC Legislative Priorities </a:t>
            </a:r>
          </a:p>
          <a:p>
            <a:endParaRPr lang="en-US" sz="1600" dirty="0">
              <a:latin typeface="Open Sans"/>
              <a:ea typeface="Open Sans"/>
              <a:cs typeface="Open Sans"/>
            </a:endParaRPr>
          </a:p>
          <a:p>
            <a:r>
              <a:rPr lang="en-US" dirty="0">
                <a:latin typeface="Open Sans"/>
                <a:ea typeface="Open Sans"/>
                <a:cs typeface="Open Sans"/>
              </a:rPr>
              <a:t>An update to the Oregon Municipal Policy – revisions coming this year to update in 2027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B98D5-2962-3968-2E5B-2EDFAEB068E3}"/>
              </a:ext>
            </a:extLst>
          </p:cNvPr>
          <p:cNvSpPr txBox="1"/>
          <p:nvPr/>
        </p:nvSpPr>
        <p:spPr>
          <a:xfrm>
            <a:off x="865715" y="5716912"/>
            <a:ext cx="10488085" cy="830997"/>
          </a:xfrm>
          <a:prstGeom prst="rect">
            <a:avLst/>
          </a:prstGeom>
          <a:ln w="76200">
            <a:solidFill>
              <a:srgbClr val="E9D43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03864"/>
                </a:solidFill>
                <a:latin typeface="Open Sans ExtraBold"/>
                <a:ea typeface="Open Sans ExtraBold"/>
                <a:cs typeface="Open Sans ExtraBold"/>
              </a:rPr>
              <a:t>Register for the LOC Spring Conference in Pendleton April 23-24!</a:t>
            </a:r>
            <a:r>
              <a:rPr lang="en-US" sz="2400" b="1" dirty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algn="ctr"/>
            <a:r>
              <a:rPr lang="en-US" sz="2400" dirty="0">
                <a:latin typeface="Open Sans"/>
                <a:ea typeface="Open Sans"/>
                <a:cs typeface="Open Sans"/>
              </a:rPr>
              <a:t>Early bird registration closes April 3, registration is open until April 10</a:t>
            </a:r>
            <a:r>
              <a:rPr lang="en-US" sz="2400" dirty="0">
                <a:latin typeface="Open Sans ExtraBold"/>
                <a:ea typeface="Open Sans ExtraBold"/>
                <a:cs typeface="Open Sans ExtraBold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41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A4942-5B11-4845-95CA-EB395BD2A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42" y="5122606"/>
            <a:ext cx="2786805" cy="1735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4C2336-BFA6-4089-ACC5-03F493EB2129}"/>
              </a:ext>
            </a:extLst>
          </p:cNvPr>
          <p:cNvSpPr txBox="1"/>
          <p:nvPr/>
        </p:nvSpPr>
        <p:spPr>
          <a:xfrm>
            <a:off x="86998" y="425764"/>
            <a:ext cx="1180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</a:t>
            </a:r>
          </a:p>
        </p:txBody>
      </p:sp>
      <p:pic>
        <p:nvPicPr>
          <p:cNvPr id="7" name="Picture 6" descr="A group of colorful circles with question marks&#10;&#10;Description automatically generated">
            <a:extLst>
              <a:ext uri="{FF2B5EF4-FFF2-40B4-BE49-F238E27FC236}">
                <a16:creationId xmlns:a16="http://schemas.microsoft.com/office/drawing/2014/main" id="{DCA7EA67-4F3E-5E97-4DD9-860CB9851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15" y="1735394"/>
            <a:ext cx="7658227" cy="46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3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4CAD2-3087-608C-D347-EC790E462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62C247-887B-05FF-344B-16391AD93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195" y="5122606"/>
            <a:ext cx="2786805" cy="1735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01344-8DF7-136D-908F-CAD01025CB49}"/>
              </a:ext>
            </a:extLst>
          </p:cNvPr>
          <p:cNvSpPr txBox="1"/>
          <p:nvPr/>
        </p:nvSpPr>
        <p:spPr>
          <a:xfrm>
            <a:off x="152400" y="1166842"/>
            <a:ext cx="47930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Your</a:t>
            </a:r>
          </a:p>
          <a:p>
            <a:pPr algn="ctr"/>
            <a:r>
              <a:rPr lang="en-US" sz="7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LOC </a:t>
            </a:r>
          </a:p>
          <a:p>
            <a:pPr algn="ctr"/>
            <a:r>
              <a:rPr lang="en-US" sz="7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Lobby Team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80D02-F4A4-7F2C-1C5B-522F5FE5E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841" y="0"/>
            <a:ext cx="4414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A4942-5B11-4845-95CA-EB395BD2A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96" y="-34528"/>
            <a:ext cx="2398351" cy="1493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4C2336-BFA6-4089-ACC5-03F493EB2129}"/>
              </a:ext>
            </a:extLst>
          </p:cNvPr>
          <p:cNvSpPr txBox="1"/>
          <p:nvPr/>
        </p:nvSpPr>
        <p:spPr>
          <a:xfrm>
            <a:off x="116777" y="250556"/>
            <a:ext cx="8846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Webinar Logistics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C9A2C6E-E45C-9AD7-44B1-060F7CBF3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t="3000" r="31107" b="10630"/>
          <a:stretch>
            <a:fillRect/>
          </a:stretch>
        </p:blipFill>
        <p:spPr bwMode="auto">
          <a:xfrm>
            <a:off x="8356872" y="1532121"/>
            <a:ext cx="3724975" cy="477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4A1BF7-5A65-73B6-34A3-51D76F6D1108}"/>
              </a:ext>
            </a:extLst>
          </p:cNvPr>
          <p:cNvSpPr txBox="1">
            <a:spLocks/>
          </p:cNvSpPr>
          <p:nvPr/>
        </p:nvSpPr>
        <p:spPr>
          <a:xfrm>
            <a:off x="480868" y="2521522"/>
            <a:ext cx="7498425" cy="35865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your questions any time during the presentation.</a:t>
            </a:r>
          </a:p>
          <a:p>
            <a:pPr>
              <a:spcAft>
                <a:spcPts val="1800"/>
              </a:spcAft>
            </a:pPr>
            <a:endParaRPr lang="en-US" sz="1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3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will answer questions from the Q+A feature first, then live questions as we have time at the end. We are prioritizing question from members related to bills in the 2026 legislative session.</a:t>
            </a:r>
            <a:endParaRPr lang="en-US" sz="2800">
              <a:solidFill>
                <a:schemeClr val="bg1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9D0919-286B-FF78-6D06-6A582517AFF4}"/>
              </a:ext>
            </a:extLst>
          </p:cNvPr>
          <p:cNvGrpSpPr/>
          <p:nvPr/>
        </p:nvGrpSpPr>
        <p:grpSpPr>
          <a:xfrm>
            <a:off x="189786" y="1760721"/>
            <a:ext cx="8080590" cy="653295"/>
            <a:chOff x="116777" y="2702551"/>
            <a:chExt cx="8080590" cy="653295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6346DDD1-8165-DC48-14F6-C09CF37560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72" r="25478" b="5823"/>
            <a:stretch>
              <a:fillRect/>
            </a:stretch>
          </p:blipFill>
          <p:spPr bwMode="auto">
            <a:xfrm>
              <a:off x="116777" y="2810057"/>
              <a:ext cx="8080590" cy="438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B7DF1B-F71B-AC09-2362-85B8E6736AAA}"/>
                </a:ext>
              </a:extLst>
            </p:cNvPr>
            <p:cNvSpPr/>
            <p:nvPr/>
          </p:nvSpPr>
          <p:spPr>
            <a:xfrm>
              <a:off x="4512486" y="2702551"/>
              <a:ext cx="941832" cy="653295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087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BB7AFA-63B3-CDD8-9910-D5C9F88A0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B2B20A-2723-E5D3-5A39-770149915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96" y="-34528"/>
            <a:ext cx="2398351" cy="1493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00FA2A-67DE-4E98-D93A-BDBC0F2F5B5C}"/>
              </a:ext>
            </a:extLst>
          </p:cNvPr>
          <p:cNvSpPr txBox="1"/>
          <p:nvPr/>
        </p:nvSpPr>
        <p:spPr>
          <a:xfrm>
            <a:off x="116777" y="250556"/>
            <a:ext cx="8846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Legislative Timeline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46BB28-DFDE-6B33-9796-1408F3464131}"/>
              </a:ext>
            </a:extLst>
          </p:cNvPr>
          <p:cNvGrpSpPr/>
          <p:nvPr/>
        </p:nvGrpSpPr>
        <p:grpSpPr>
          <a:xfrm>
            <a:off x="97199" y="1487724"/>
            <a:ext cx="11965070" cy="4553585"/>
            <a:chOff x="97199" y="1487724"/>
            <a:chExt cx="11965070" cy="455358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D2824AB-1D30-A717-6B37-900499AD3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199" y="1487724"/>
              <a:ext cx="11965070" cy="4553585"/>
            </a:xfrm>
            <a:prstGeom prst="rect">
              <a:avLst/>
            </a:prstGeom>
          </p:spPr>
        </p:pic>
        <p:pic>
          <p:nvPicPr>
            <p:cNvPr id="6" name="Graphic 5" descr="Walk with solid fill">
              <a:extLst>
                <a:ext uri="{FF2B5EF4-FFF2-40B4-BE49-F238E27FC236}">
                  <a16:creationId xmlns:a16="http://schemas.microsoft.com/office/drawing/2014/main" id="{07279B4B-1C5F-C6D0-EB98-12E80EC61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49379" y="4136233"/>
              <a:ext cx="265569" cy="265569"/>
            </a:xfrm>
            <a:prstGeom prst="rect">
              <a:avLst/>
            </a:prstGeom>
          </p:spPr>
        </p:pic>
        <p:pic>
          <p:nvPicPr>
            <p:cNvPr id="7" name="Graphic 6" descr="Walk with solid fill">
              <a:extLst>
                <a:ext uri="{FF2B5EF4-FFF2-40B4-BE49-F238E27FC236}">
                  <a16:creationId xmlns:a16="http://schemas.microsoft.com/office/drawing/2014/main" id="{3248B264-BB7F-84D4-4594-0B59CEFE9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02542" y="4136233"/>
              <a:ext cx="265569" cy="265569"/>
            </a:xfrm>
            <a:prstGeom prst="rect">
              <a:avLst/>
            </a:prstGeom>
          </p:spPr>
        </p:pic>
        <p:pic>
          <p:nvPicPr>
            <p:cNvPr id="4" name="Graphic 3" descr="Walk with solid fill">
              <a:extLst>
                <a:ext uri="{FF2B5EF4-FFF2-40B4-BE49-F238E27FC236}">
                  <a16:creationId xmlns:a16="http://schemas.microsoft.com/office/drawing/2014/main" id="{7A81E721-99CB-F191-6D28-92098015C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84376" y="4918687"/>
              <a:ext cx="265569" cy="265569"/>
            </a:xfrm>
            <a:prstGeom prst="rect">
              <a:avLst/>
            </a:prstGeom>
          </p:spPr>
        </p:pic>
        <p:pic>
          <p:nvPicPr>
            <p:cNvPr id="9" name="Graphic 8" descr="Walk with solid fill">
              <a:extLst>
                <a:ext uri="{FF2B5EF4-FFF2-40B4-BE49-F238E27FC236}">
                  <a16:creationId xmlns:a16="http://schemas.microsoft.com/office/drawing/2014/main" id="{4D2E40FD-CFAF-5320-79ED-EC21DA41D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51591" y="4912876"/>
              <a:ext cx="265569" cy="265569"/>
            </a:xfrm>
            <a:prstGeom prst="rect">
              <a:avLst/>
            </a:prstGeom>
          </p:spPr>
        </p:pic>
        <p:pic>
          <p:nvPicPr>
            <p:cNvPr id="10" name="Graphic 9" descr="Walk with solid fill">
              <a:extLst>
                <a:ext uri="{FF2B5EF4-FFF2-40B4-BE49-F238E27FC236}">
                  <a16:creationId xmlns:a16="http://schemas.microsoft.com/office/drawing/2014/main" id="{6A7EEAD7-3997-A18E-6A0E-B578D01F2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22139" y="4912875"/>
              <a:ext cx="265569" cy="26556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92B2DBF-AF37-91EF-74A6-F126996BA774}"/>
              </a:ext>
            </a:extLst>
          </p:cNvPr>
          <p:cNvSpPr/>
          <p:nvPr/>
        </p:nvSpPr>
        <p:spPr>
          <a:xfrm>
            <a:off x="10371665" y="2192866"/>
            <a:ext cx="762001" cy="706967"/>
          </a:xfrm>
          <a:prstGeom prst="rect">
            <a:avLst/>
          </a:prstGeom>
          <a:noFill/>
          <a:ln w="76200">
            <a:solidFill>
              <a:srgbClr val="E9D4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3C9C3-21E6-1608-39A4-95982AF32430}"/>
              </a:ext>
            </a:extLst>
          </p:cNvPr>
          <p:cNvSpPr txBox="1"/>
          <p:nvPr/>
        </p:nvSpPr>
        <p:spPr>
          <a:xfrm>
            <a:off x="10405533" y="2651589"/>
            <a:ext cx="72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4:17 PM</a:t>
            </a:r>
          </a:p>
        </p:txBody>
      </p:sp>
    </p:spTree>
    <p:extLst>
      <p:ext uri="{BB962C8B-B14F-4D97-AF65-F5344CB8AC3E}">
        <p14:creationId xmlns:p14="http://schemas.microsoft.com/office/powerpoint/2010/main" val="254208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F8E6A-F703-4A3C-2A52-83EE1C613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DB6F-B765-2133-7130-63B82238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OGEC </a:t>
            </a:r>
            <a:endParaRPr lang="en-US"/>
          </a:p>
        </p:txBody>
      </p:sp>
      <p:pic>
        <p:nvPicPr>
          <p:cNvPr id="9" name="Picture 8" descr="A logo with white text and green and yellow letters&#10;&#10;AI-generated content may be incorrect.">
            <a:extLst>
              <a:ext uri="{FF2B5EF4-FFF2-40B4-BE49-F238E27FC236}">
                <a16:creationId xmlns:a16="http://schemas.microsoft.com/office/drawing/2014/main" id="{45C96ED8-4C73-B95B-0495-79B76E85C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0"/>
            <a:ext cx="2786805" cy="17353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F67ED5-DA86-B12C-49F1-FBE4B43D5F20}"/>
              </a:ext>
            </a:extLst>
          </p:cNvPr>
          <p:cNvSpPr/>
          <p:nvPr/>
        </p:nvSpPr>
        <p:spPr>
          <a:xfrm>
            <a:off x="0" y="-44706"/>
            <a:ext cx="12192000" cy="1735394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/>
          </a:p>
        </p:txBody>
      </p:sp>
      <p:pic>
        <p:nvPicPr>
          <p:cNvPr id="10" name="Picture 9" descr="A logo with white text and green and yellow letters&#10;&#10;AI-generated content may be incorrect.">
            <a:extLst>
              <a:ext uri="{FF2B5EF4-FFF2-40B4-BE49-F238E27FC236}">
                <a16:creationId xmlns:a16="http://schemas.microsoft.com/office/drawing/2014/main" id="{3ED85B89-1172-AF5C-B822-38D2E97A1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40" y="0"/>
            <a:ext cx="2786805" cy="17353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90C5670-FB76-8C4D-1F5B-6BA071A86050}"/>
              </a:ext>
            </a:extLst>
          </p:cNvPr>
          <p:cNvSpPr txBox="1">
            <a:spLocks/>
          </p:cNvSpPr>
          <p:nvPr/>
        </p:nvSpPr>
        <p:spPr>
          <a:xfrm>
            <a:off x="339290" y="2569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2026 Session in the rearview</a:t>
            </a:r>
            <a:endParaRPr lang="en-US" dirty="0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1CE30ED-A2C3-B7D1-4A79-6E3E045CB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289" y="1947607"/>
            <a:ext cx="6942859" cy="45005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33 days, 304 measures introduced with 599 amendments,</a:t>
            </a:r>
            <a:r>
              <a:rPr lang="en-US" b="1" dirty="0">
                <a:latin typeface="Open Sans"/>
                <a:ea typeface="Open Sans"/>
                <a:cs typeface="Open Sans"/>
              </a:rPr>
              <a:t> 104 bills passed</a:t>
            </a:r>
          </a:p>
          <a:p>
            <a:endParaRPr lang="en-US" dirty="0"/>
          </a:p>
          <a:p>
            <a:r>
              <a:rPr lang="en-US" dirty="0">
                <a:latin typeface="Open Sans"/>
                <a:ea typeface="Open Sans"/>
                <a:cs typeface="Open Sans"/>
              </a:rPr>
              <a:t>Progress on LOC priorities and working to limit negative impact of other legislation</a:t>
            </a:r>
          </a:p>
          <a:p>
            <a:endParaRPr lang="en-US" dirty="0">
              <a:latin typeface="Open Sans"/>
              <a:ea typeface="Open Sans"/>
              <a:cs typeface="Open Sans"/>
            </a:endParaRPr>
          </a:p>
          <a:p>
            <a:r>
              <a:rPr lang="en-US" dirty="0">
                <a:latin typeface="Open Sans"/>
                <a:ea typeface="Open Sans"/>
                <a:cs typeface="Open Sans"/>
              </a:rPr>
              <a:t>Laying groundwork for important conversations in 2027: transportation, revenue, technology, more! </a:t>
            </a:r>
          </a:p>
          <a:p>
            <a:pPr marL="0" indent="0">
              <a:buNone/>
            </a:pPr>
            <a:endParaRPr lang="en-US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3" name="Picture 2" descr="Photo 1 of 4">
            <a:extLst>
              <a:ext uri="{FF2B5EF4-FFF2-40B4-BE49-F238E27FC236}">
                <a16:creationId xmlns:a16="http://schemas.microsoft.com/office/drawing/2014/main" id="{F33F065C-D507-ED07-0C0F-E304C3122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352" y="1798894"/>
            <a:ext cx="4257476" cy="49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1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EB220-3497-A8B1-0438-DE5675B81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4395-0758-9A6A-E38D-F5CE9DB0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OGEC </a:t>
            </a:r>
            <a:endParaRPr lang="en-US"/>
          </a:p>
        </p:txBody>
      </p:sp>
      <p:pic>
        <p:nvPicPr>
          <p:cNvPr id="9" name="Picture 8" descr="A logo with white text and green and yellow letters&#10;&#10;AI-generated content may be incorrect.">
            <a:extLst>
              <a:ext uri="{FF2B5EF4-FFF2-40B4-BE49-F238E27FC236}">
                <a16:creationId xmlns:a16="http://schemas.microsoft.com/office/drawing/2014/main" id="{A9117173-405F-DD33-2817-935034906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0"/>
            <a:ext cx="2786805" cy="17353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76EDA4-C426-D1C5-64C6-D7537503E465}"/>
              </a:ext>
            </a:extLst>
          </p:cNvPr>
          <p:cNvSpPr/>
          <p:nvPr/>
        </p:nvSpPr>
        <p:spPr>
          <a:xfrm>
            <a:off x="0" y="-44706"/>
            <a:ext cx="12192000" cy="1735394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dirty="0"/>
          </a:p>
        </p:txBody>
      </p:sp>
      <p:pic>
        <p:nvPicPr>
          <p:cNvPr id="10" name="Picture 9" descr="A logo with white text and green and yellow letters&#10;&#10;AI-generated content may be incorrect.">
            <a:extLst>
              <a:ext uri="{FF2B5EF4-FFF2-40B4-BE49-F238E27FC236}">
                <a16:creationId xmlns:a16="http://schemas.microsoft.com/office/drawing/2014/main" id="{5DE64AA1-5242-5464-EB75-1A0A92735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40" y="0"/>
            <a:ext cx="2786805" cy="17353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EED30D-D451-E3EB-807E-7C4E48055EA5}"/>
              </a:ext>
            </a:extLst>
          </p:cNvPr>
          <p:cNvSpPr txBox="1">
            <a:spLocks/>
          </p:cNvSpPr>
          <p:nvPr/>
        </p:nvSpPr>
        <p:spPr>
          <a:xfrm>
            <a:off x="339290" y="2569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Budget Summary: The Cuts </a:t>
            </a:r>
            <a:endParaRPr lang="en-US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35DB76C-3145-195B-4398-91B7468C9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970" y="1884107"/>
            <a:ext cx="11751463" cy="42946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Open Sans"/>
                <a:ea typeface="Open Sans"/>
                <a:cs typeface="Open Sans"/>
              </a:rPr>
              <a:t>Session started with $750M deficit that was addressed by:</a:t>
            </a: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Disconnect package - $311M no longer forgone given changes in H. R. 1 </a:t>
            </a: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Improved revenue forecast - $650M up from previous forecast</a:t>
            </a: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H.R 1 implementation clarity – update figures from agencies </a:t>
            </a: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Agency reductions – holding roles vacant and cutting services/supplies </a:t>
            </a:r>
          </a:p>
          <a:p>
            <a:pPr marL="457200" lvl="1" indent="0">
              <a:buNone/>
            </a:pP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dirty="0">
                <a:latin typeface="Open Sans"/>
                <a:ea typeface="Open Sans"/>
                <a:cs typeface="Open Sans"/>
              </a:rPr>
              <a:t>ODOT’s $288M reductions due to transportation package referral:</a:t>
            </a: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Grant program pauses – multiple programs impacted, with Connect Oregon and Safe Routes to School maintaining some funds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Fund redirection – statutes waived, projects paused and one cancelled </a:t>
            </a: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Agency reductions – holding roles vacant and cutting services/supplies 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13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5233F-3D5E-AD1B-215A-071BF15AF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F33D-2349-F816-EE03-D851B53D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OGEC </a:t>
            </a:r>
            <a:endParaRPr lang="en-US"/>
          </a:p>
        </p:txBody>
      </p:sp>
      <p:pic>
        <p:nvPicPr>
          <p:cNvPr id="9" name="Picture 8" descr="A logo with white text and green and yellow letters&#10;&#10;AI-generated content may be incorrect.">
            <a:extLst>
              <a:ext uri="{FF2B5EF4-FFF2-40B4-BE49-F238E27FC236}">
                <a16:creationId xmlns:a16="http://schemas.microsoft.com/office/drawing/2014/main" id="{443CF27A-31B1-4B2D-DD06-C09D07F80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0"/>
            <a:ext cx="2786805" cy="17353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C8ADB-7F11-4521-980E-BFB093F8D301}"/>
              </a:ext>
            </a:extLst>
          </p:cNvPr>
          <p:cNvSpPr/>
          <p:nvPr/>
        </p:nvSpPr>
        <p:spPr>
          <a:xfrm>
            <a:off x="0" y="-44706"/>
            <a:ext cx="12192000" cy="1735394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dirty="0"/>
          </a:p>
        </p:txBody>
      </p:sp>
      <p:pic>
        <p:nvPicPr>
          <p:cNvPr id="10" name="Picture 9" descr="A logo with white text and green and yellow letters&#10;&#10;AI-generated content may be incorrect.">
            <a:extLst>
              <a:ext uri="{FF2B5EF4-FFF2-40B4-BE49-F238E27FC236}">
                <a16:creationId xmlns:a16="http://schemas.microsoft.com/office/drawing/2014/main" id="{D4D8ABF2-D1E4-34B1-D4F4-BAAA5080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40" y="0"/>
            <a:ext cx="2786805" cy="17353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91E8FC0-1ACB-F612-F80C-12834DBC0A27}"/>
              </a:ext>
            </a:extLst>
          </p:cNvPr>
          <p:cNvSpPr txBox="1">
            <a:spLocks/>
          </p:cNvSpPr>
          <p:nvPr/>
        </p:nvSpPr>
        <p:spPr>
          <a:xfrm>
            <a:off x="339290" y="2569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Budget Summary: The Adds </a:t>
            </a:r>
            <a:endParaRPr lang="en-US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65BA05F-FCBB-685A-5F48-BDD9DBFB46F9}"/>
              </a:ext>
            </a:extLst>
          </p:cNvPr>
          <p:cNvSpPr txBox="1">
            <a:spLocks/>
          </p:cNvSpPr>
          <p:nvPr/>
        </p:nvSpPr>
        <p:spPr>
          <a:xfrm>
            <a:off x="382468" y="4503463"/>
            <a:ext cx="8206965" cy="198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8114BFFD-47DB-2029-55C4-2CB7C40A8BC1}"/>
              </a:ext>
            </a:extLst>
          </p:cNvPr>
          <p:cNvSpPr txBox="1">
            <a:spLocks/>
          </p:cNvSpPr>
          <p:nvPr/>
        </p:nvSpPr>
        <p:spPr>
          <a:xfrm>
            <a:off x="630686" y="1884107"/>
            <a:ext cx="10155847" cy="483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Open Sans"/>
                <a:ea typeface="Open Sans"/>
                <a:cs typeface="Open Sans"/>
              </a:rPr>
              <a:t>Bonding Investments</a:t>
            </a:r>
          </a:p>
          <a:p>
            <a:r>
              <a:rPr lang="en-US" dirty="0">
                <a:ea typeface="Calibri"/>
                <a:cs typeface="Calibri"/>
              </a:rPr>
              <a:t>Up to $367.6M in bonds or c</a:t>
            </a:r>
            <a:r>
              <a:rPr lang="en-US" dirty="0"/>
              <a:t>ertificates of participation to finance capital improvements at</a:t>
            </a:r>
            <a:r>
              <a:rPr lang="en-US" dirty="0">
                <a:ea typeface="Calibri"/>
                <a:cs typeface="Calibri"/>
              </a:rPr>
              <a:t> the Moda Center</a:t>
            </a:r>
          </a:p>
          <a:p>
            <a:r>
              <a:rPr lang="en-US" dirty="0"/>
              <a:t>$84.6M lottery bonds to support 24 project total  </a:t>
            </a:r>
          </a:p>
          <a:p>
            <a:pPr lvl="1"/>
            <a:r>
              <a:rPr lang="en-US" dirty="0">
                <a:latin typeface="Open Sans"/>
                <a:ea typeface="Open Sans"/>
                <a:cs typeface="Open Sans"/>
              </a:rPr>
              <a:t>14 city projects receive new funds, ~$38M</a:t>
            </a:r>
          </a:p>
          <a:p>
            <a:pPr marL="457200" lvl="1" indent="0">
              <a:buNone/>
            </a:pPr>
            <a:endParaRPr lang="en-US" sz="1600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b="1" dirty="0">
                <a:latin typeface="Open Sans"/>
                <a:ea typeface="Open Sans"/>
                <a:cs typeface="Open Sans"/>
              </a:rPr>
              <a:t>General Fund</a:t>
            </a:r>
          </a:p>
          <a:p>
            <a:r>
              <a:rPr lang="en-US" dirty="0">
                <a:ea typeface="Calibri"/>
                <a:cs typeface="Calibri"/>
              </a:rPr>
              <a:t>$10M for </a:t>
            </a:r>
            <a:r>
              <a:rPr lang="en-US" dirty="0"/>
              <a:t>Regional Infrastructure Fund (pop. &lt;25K)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$6M for 2027 wildfire season</a:t>
            </a:r>
          </a:p>
          <a:p>
            <a:r>
              <a:rPr lang="en-US" dirty="0">
                <a:ea typeface="Calibri"/>
                <a:cs typeface="Calibri"/>
              </a:rPr>
              <a:t>$5M for </a:t>
            </a:r>
            <a:r>
              <a:rPr lang="en-US" dirty="0"/>
              <a:t>Industrial Site Loan Fund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95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D58B2-A5F0-9412-B1D4-35D1D870F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E38398-C7A2-DF27-440F-FD7F10719E1B}"/>
              </a:ext>
            </a:extLst>
          </p:cNvPr>
          <p:cNvSpPr/>
          <p:nvPr/>
        </p:nvSpPr>
        <p:spPr>
          <a:xfrm>
            <a:off x="1" y="0"/>
            <a:ext cx="12192000" cy="1735394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C1B5C-782F-C658-9C90-27670632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204915"/>
            <a:ext cx="8316686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Transportation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A3B5-BBB0-4330-397E-2EA542543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1940309"/>
            <a:ext cx="11775687" cy="4343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HB 4007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regulates micromobility devices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SB 1544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expands eligibility for transit funding and modified dismantler requirements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latin typeface="Open Sans"/>
                <a:ea typeface="Open Sans"/>
                <a:cs typeface="Open Sans"/>
                <a:hlinkClick r:id="rId5"/>
              </a:rPr>
              <a:t>SB 1599</a:t>
            </a:r>
            <a:r>
              <a:rPr lang="en-US" sz="3600" dirty="0">
                <a:latin typeface="Open Sans"/>
                <a:ea typeface="Open Sans"/>
                <a:cs typeface="Open Sans"/>
              </a:rPr>
              <a:t> - moves the date of the transportation tax referendum, passed both chambers and signed by the Governor – </a:t>
            </a:r>
            <a:r>
              <a:rPr lang="en-US" sz="3600" dirty="0">
                <a:latin typeface="Open Sans"/>
                <a:ea typeface="Open Sans"/>
                <a:cs typeface="Open Sans"/>
                <a:hlinkClick r:id="rId6"/>
              </a:rPr>
              <a:t>legal challenge update</a:t>
            </a:r>
            <a:endParaRPr lang="en-US" sz="3600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US" sz="17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7B757-15F5-4C44-2D01-E53AC49971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0"/>
            <a:ext cx="2786805" cy="1735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CD5D89-F87D-7936-53EB-5B7617B98958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Contact: </a:t>
            </a:r>
            <a:r>
              <a:rPr lang="en-US"/>
              <a:t>Nicole Stingh, </a:t>
            </a:r>
            <a:r>
              <a:rPr lang="en-US">
                <a:hlinkClick r:id="rId8"/>
              </a:rPr>
              <a:t>nstingh@oregoncities.org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08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C262C-7767-BEC0-C9DE-ED6071238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C9984C-C4EC-6FC0-AD8E-730E469A51FF}"/>
              </a:ext>
            </a:extLst>
          </p:cNvPr>
          <p:cNvSpPr/>
          <p:nvPr/>
        </p:nvSpPr>
        <p:spPr>
          <a:xfrm>
            <a:off x="1" y="0"/>
            <a:ext cx="12192000" cy="1735394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87B82-9F63-3114-66E4-339ADE6F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204915"/>
            <a:ext cx="8316686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Revenue &amp; Finance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7DF2D-794F-2018-6BEF-B7C4B9278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733"/>
            <a:ext cx="10668000" cy="40772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600" dirty="0">
                <a:ea typeface="Open Sans"/>
                <a:cs typeface="Open Sans"/>
                <a:hlinkClick r:id="rId3"/>
              </a:rPr>
              <a:t>SB 1507</a:t>
            </a:r>
            <a:r>
              <a:rPr lang="en-US" sz="3600" dirty="0">
                <a:ea typeface="Open Sans"/>
                <a:cs typeface="Open Sans"/>
              </a:rPr>
              <a:t> - federal disconnect package</a:t>
            </a:r>
          </a:p>
          <a:p>
            <a:pPr>
              <a:spcAft>
                <a:spcPts val="2400"/>
              </a:spcAft>
            </a:pPr>
            <a:r>
              <a:rPr lang="en-US" sz="3600" dirty="0">
                <a:hlinkClick r:id="rId4"/>
              </a:rPr>
              <a:t>HB 4178</a:t>
            </a:r>
            <a:r>
              <a:rPr lang="en-US" sz="3600" dirty="0">
                <a:ea typeface="Open Sans"/>
                <a:cs typeface="Open Sans"/>
              </a:rPr>
              <a:t> - rounding policy given penny shortage, requires cities to notice and post policies if used</a:t>
            </a:r>
          </a:p>
          <a:p>
            <a:pPr>
              <a:spcAft>
                <a:spcPts val="2400"/>
              </a:spcAft>
            </a:pPr>
            <a:r>
              <a:rPr lang="en-US" sz="3600" dirty="0">
                <a:ea typeface="Open Sans"/>
                <a:cs typeface="Open Sans"/>
              </a:rPr>
              <a:t>LOCAL Act (</a:t>
            </a:r>
            <a:r>
              <a:rPr lang="en-US" sz="3600" dirty="0">
                <a:ea typeface="Open Sans"/>
                <a:cs typeface="Open Sans"/>
                <a:hlinkClick r:id="rId5"/>
              </a:rPr>
              <a:t>HB 4148</a:t>
            </a:r>
            <a:r>
              <a:rPr lang="en-US" sz="3600" dirty="0">
                <a:ea typeface="Open Sans"/>
                <a:cs typeface="Open Sans"/>
              </a:rPr>
              <a:t>) - creates flexibility for use of transient lodging tax revenue, </a:t>
            </a:r>
            <a:r>
              <a:rPr lang="en-US" sz="3200" b="1" dirty="0">
                <a:ea typeface="Open Sans"/>
                <a:cs typeface="Open Sans"/>
              </a:rPr>
              <a:t>LOC priority bill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F9D87-D590-A5DD-0391-1BA952068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0"/>
            <a:ext cx="2786805" cy="1735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45F61D-E57D-750B-59B8-665E7EDBDA1A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Contacts: </a:t>
            </a:r>
            <a:r>
              <a:rPr lang="en-US" dirty="0"/>
              <a:t>Nicole Stingh, </a:t>
            </a:r>
            <a:r>
              <a:rPr lang="en-US" dirty="0">
                <a:hlinkClick r:id="rId7"/>
              </a:rPr>
              <a:t>nstingh@oregoncities.org</a:t>
            </a:r>
            <a:r>
              <a:rPr lang="en-US" dirty="0"/>
              <a:t> &amp; Scott Winkles, </a:t>
            </a:r>
            <a:r>
              <a:rPr lang="en-US" dirty="0">
                <a:hlinkClick r:id="rId8"/>
              </a:rPr>
              <a:t>swinkels@orcities.org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8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FDB93-FF28-1152-4F80-5EBA6660F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DBD416-F10E-6E83-3694-027BC0D50EFF}"/>
              </a:ext>
            </a:extLst>
          </p:cNvPr>
          <p:cNvSpPr/>
          <p:nvPr/>
        </p:nvSpPr>
        <p:spPr>
          <a:xfrm>
            <a:off x="1" y="0"/>
            <a:ext cx="12192000" cy="1735394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67555-5575-D69E-0086-E0E65D87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204915"/>
            <a:ext cx="9100284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Public Safety Bills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AB449-7CF0-8CFA-8498-D9844FD6A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0"/>
            <a:ext cx="2786805" cy="173539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170DAA-1C63-08F4-FCB1-1D4ED66C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142067"/>
            <a:ext cx="10515600" cy="4034896"/>
          </a:xfrm>
        </p:spPr>
        <p:txBody>
          <a:bodyPr/>
          <a:lstStyle/>
          <a:p>
            <a:r>
              <a:rPr lang="en-US" u="sng" dirty="0">
                <a:hlinkClick r:id="rId3"/>
              </a:rPr>
              <a:t>HB 4138</a:t>
            </a:r>
            <a:r>
              <a:rPr lang="en-US" dirty="0"/>
              <a:t> - Requires unmasking for law enforcement, includes exemptions for health/safety or undercover needs</a:t>
            </a:r>
          </a:p>
          <a:p>
            <a:endParaRPr lang="en-US" u="sng" dirty="0">
              <a:hlinkClick r:id="rId4"/>
            </a:endParaRPr>
          </a:p>
          <a:p>
            <a:r>
              <a:rPr lang="en-US" u="sng" dirty="0">
                <a:hlinkClick r:id="rId5"/>
              </a:rPr>
              <a:t>SB 1516</a:t>
            </a:r>
            <a:r>
              <a:rPr lang="en-US" dirty="0"/>
              <a:t> - Establishes Automated License Plate Reader regulations</a:t>
            </a:r>
          </a:p>
          <a:p>
            <a:endParaRPr lang="en-US" u="sng" dirty="0">
              <a:hlinkClick r:id="rId4"/>
            </a:endParaRPr>
          </a:p>
          <a:p>
            <a:r>
              <a:rPr lang="en-US" u="sng" dirty="0">
                <a:hlinkClick r:id="rId4"/>
              </a:rPr>
              <a:t>HB 4099</a:t>
            </a:r>
            <a:r>
              <a:rPr lang="en-US" dirty="0"/>
              <a:t> – Creates the Task Force on Responding to Veterans in Crisis, includes one city representative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23935-D7D4-ACEB-BE3A-B9A05DB1459E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Contact: </a:t>
            </a:r>
            <a:r>
              <a:rPr lang="en-US" dirty="0"/>
              <a:t>Scott Winkles, </a:t>
            </a:r>
            <a:r>
              <a:rPr lang="en-US" dirty="0">
                <a:hlinkClick r:id="rId6"/>
              </a:rPr>
              <a:t>swinkels@orcities.org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44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14A5E91876F4EA0A63029287AA41F" ma:contentTypeVersion="9" ma:contentTypeDescription="Create a new document." ma:contentTypeScope="" ma:versionID="8de0c676e36b609acb5cffd802b71b27">
  <xsd:schema xmlns:xsd="http://www.w3.org/2001/XMLSchema" xmlns:xs="http://www.w3.org/2001/XMLSchema" xmlns:p="http://schemas.microsoft.com/office/2006/metadata/properties" xmlns:ns2="611cb9a1-8116-4cac-9c42-7987a88b53ba" xmlns:ns3="e61698fa-6551-4e92-8a2f-663a686cd8e2" targetNamespace="http://schemas.microsoft.com/office/2006/metadata/properties" ma:root="true" ma:fieldsID="5ea3b246ba284ef0c5af99bb982dd918" ns2:_="" ns3:_="">
    <xsd:import namespace="611cb9a1-8116-4cac-9c42-7987a88b53ba"/>
    <xsd:import namespace="e61698fa-6551-4e92-8a2f-663a686cd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cb9a1-8116-4cac-9c42-7987a88b53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698fa-6551-4e92-8a2f-663a686cd8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ce606fb-d027-4007-a493-86f833dbd76d}" ma:internalName="TaxCatchAll" ma:showField="CatchAllData" ma:web="e61698fa-6551-4e92-8a2f-663a686cd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1698fa-6551-4e92-8a2f-663a686cd8e2" xsi:nil="true"/>
    <lcf76f155ced4ddcb4097134ff3c332f xmlns="611cb9a1-8116-4cac-9c42-7987a88b53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35EA7C-981E-46DF-A786-6FF8040C273A}">
  <ds:schemaRefs>
    <ds:schemaRef ds:uri="611cb9a1-8116-4cac-9c42-7987a88b53ba"/>
    <ds:schemaRef ds:uri="e61698fa-6551-4e92-8a2f-663a686cd8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051EBA-D6F1-4896-AEED-5A544FE290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BD9303-27E2-4059-BE9A-CE50A1B4A2C5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611cb9a1-8116-4cac-9c42-7987a88b53ba"/>
    <ds:schemaRef ds:uri="http://schemas.microsoft.com/office/infopath/2007/PartnerControls"/>
    <ds:schemaRef ds:uri="http://schemas.openxmlformats.org/package/2006/metadata/core-properties"/>
    <ds:schemaRef ds:uri="e61698fa-6551-4e92-8a2f-663a686cd8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1055</Words>
  <Application>Microsoft Office PowerPoint</Application>
  <PresentationFormat>Widescreen</PresentationFormat>
  <Paragraphs>126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Calibri</vt:lpstr>
      <vt:lpstr>Arial</vt:lpstr>
      <vt:lpstr>Open Sans</vt:lpstr>
      <vt:lpstr>Open Sans ExtraBold</vt:lpstr>
      <vt:lpstr>Calibri Light</vt:lpstr>
      <vt:lpstr>Office Theme</vt:lpstr>
      <vt:lpstr>PowerPoint Presentation</vt:lpstr>
      <vt:lpstr>PowerPoint Presentation</vt:lpstr>
      <vt:lpstr>PowerPoint Presentation</vt:lpstr>
      <vt:lpstr>OGEC </vt:lpstr>
      <vt:lpstr>OGEC </vt:lpstr>
      <vt:lpstr>OGEC </vt:lpstr>
      <vt:lpstr>Transportation Bills</vt:lpstr>
      <vt:lpstr>Revenue &amp; Finance Bills</vt:lpstr>
      <vt:lpstr>Public Safety Bills</vt:lpstr>
      <vt:lpstr>Ethics Package</vt:lpstr>
      <vt:lpstr>General Government Updates</vt:lpstr>
      <vt:lpstr>Energy &amp; Telecom Updates</vt:lpstr>
      <vt:lpstr>Housing &amp; Economic Development Bills</vt:lpstr>
      <vt:lpstr>Water, Waste, &amp; Natural Resources, &amp; Solid Waste Bills</vt:lpstr>
      <vt:lpstr>OGEC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Oke</dc:creator>
  <cp:lastModifiedBy>Kevin Toon</cp:lastModifiedBy>
  <cp:revision>55</cp:revision>
  <dcterms:created xsi:type="dcterms:W3CDTF">2019-09-18T18:14:37Z</dcterms:created>
  <dcterms:modified xsi:type="dcterms:W3CDTF">2026-03-13T20:54:41Z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0x01010096714A5E91876F4EA0A63029287AA41F</vt:lpwstr>
  </property>
  <property fmtid="{D5CDD505-2E9C-101B-9397-08002B2CF9AE}" pid="3" name="MediaServiceImageTags">
    <vt:lpwstr/>
  </property>
</Properties>
</file>