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23"/>
  </p:notesMasterIdLst>
  <p:sldIdLst>
    <p:sldId id="308" r:id="rId5"/>
    <p:sldId id="479" r:id="rId6"/>
    <p:sldId id="470" r:id="rId7"/>
    <p:sldId id="455" r:id="rId8"/>
    <p:sldId id="472" r:id="rId9"/>
    <p:sldId id="481" r:id="rId10"/>
    <p:sldId id="471" r:id="rId11"/>
    <p:sldId id="464" r:id="rId12"/>
    <p:sldId id="463" r:id="rId13"/>
    <p:sldId id="482" r:id="rId14"/>
    <p:sldId id="465" r:id="rId15"/>
    <p:sldId id="434" r:id="rId16"/>
    <p:sldId id="461" r:id="rId17"/>
    <p:sldId id="480" r:id="rId18"/>
    <p:sldId id="448" r:id="rId19"/>
    <p:sldId id="477" r:id="rId20"/>
    <p:sldId id="478" r:id="rId21"/>
    <p:sldId id="474"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7CB"/>
    <a:srgbClr val="D8FFC5"/>
    <a:srgbClr val="D3FFBD"/>
    <a:srgbClr val="FF7C80"/>
    <a:srgbClr val="99FF66"/>
    <a:srgbClr val="C2DAE0"/>
    <a:srgbClr val="E7E8EA"/>
    <a:srgbClr val="C0D8DE"/>
    <a:srgbClr val="FFCC99"/>
    <a:srgbClr val="F35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80" autoAdjust="0"/>
    <p:restoredTop sz="78133" autoAdjust="0"/>
  </p:normalViewPr>
  <p:slideViewPr>
    <p:cSldViewPr snapToGrid="0">
      <p:cViewPr varScale="1">
        <p:scale>
          <a:sx n="65" d="100"/>
          <a:sy n="65" d="100"/>
        </p:scale>
        <p:origin x="595" y="48"/>
      </p:cViewPr>
      <p:guideLst/>
    </p:cSldViewPr>
  </p:slideViewPr>
  <p:notesTextViewPr>
    <p:cViewPr>
      <p:scale>
        <a:sx n="75" d="100"/>
        <a:sy n="75" d="100"/>
      </p:scale>
      <p:origin x="0" y="0"/>
    </p:cViewPr>
  </p:notesTextViewPr>
  <p:sorterViewPr>
    <p:cViewPr varScale="1">
      <p:scale>
        <a:sx n="100" d="100"/>
        <a:sy n="100" d="100"/>
      </p:scale>
      <p:origin x="0" y="-3322"/>
    </p:cViewPr>
  </p:sorterViewPr>
  <p:notesViewPr>
    <p:cSldViewPr snapToGrid="0">
      <p:cViewPr varScale="1">
        <p:scale>
          <a:sx n="63" d="100"/>
          <a:sy n="63" d="100"/>
        </p:scale>
        <p:origin x="260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wpdotfill10\R_VMP9_USERS\odot01w\Federal%20infrastructure%20package\IIJA%20vs.%20HB%20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dot01w\AppData\Local\Microsoft\Windows\INetCache\Content.Outlook\JPE33ZBV\BIF%20-%20Pie%20Chart%20-%20Additional%20Fund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Sheet1!$A$6</c:f>
              <c:strCache>
                <c:ptCount val="1"/>
                <c:pt idx="0">
                  <c:v>Highways</c:v>
                </c:pt>
              </c:strCache>
            </c:strRef>
          </c:tx>
          <c:spPr>
            <a:solidFill>
              <a:schemeClr val="tx1">
                <a:lumMod val="75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0FE6-484A-A210-9538B713CA3F}"/>
              </c:ext>
            </c:extLst>
          </c:dPt>
          <c:cat>
            <c:strRef>
              <c:f>Sheet1!$B$5:$C$5</c:f>
              <c:strCache>
                <c:ptCount val="2"/>
                <c:pt idx="0">
                  <c:v>IIJA</c:v>
                </c:pt>
                <c:pt idx="1">
                  <c:v>HB 2017</c:v>
                </c:pt>
              </c:strCache>
            </c:strRef>
          </c:cat>
          <c:val>
            <c:numRef>
              <c:f>Sheet1!$B$6:$C$6</c:f>
              <c:numCache>
                <c:formatCode>_("$"* #,##0.0_);_("$"* \(#,##0.0\);_("$"* "-"??_);_(@_)</c:formatCode>
                <c:ptCount val="2"/>
                <c:pt idx="0">
                  <c:v>233.7</c:v>
                </c:pt>
                <c:pt idx="1">
                  <c:v>496</c:v>
                </c:pt>
              </c:numCache>
            </c:numRef>
          </c:val>
          <c:extLst>
            <c:ext xmlns:c16="http://schemas.microsoft.com/office/drawing/2014/chart" uri="{C3380CC4-5D6E-409C-BE32-E72D297353CC}">
              <c16:uniqueId val="{00000000-0FE6-484A-A210-9538B713CA3F}"/>
            </c:ext>
          </c:extLst>
        </c:ser>
        <c:ser>
          <c:idx val="1"/>
          <c:order val="1"/>
          <c:tx>
            <c:strRef>
              <c:f>Sheet1!$A$7</c:f>
              <c:strCache>
                <c:ptCount val="1"/>
                <c:pt idx="0">
                  <c:v>Transit/Other</c:v>
                </c:pt>
              </c:strCache>
            </c:strRef>
          </c:tx>
          <c:spPr>
            <a:solidFill>
              <a:schemeClr val="accent6"/>
            </a:solidFill>
            <a:ln>
              <a:noFill/>
            </a:ln>
            <a:effectLst/>
          </c:spPr>
          <c:invertIfNegative val="0"/>
          <c:cat>
            <c:strRef>
              <c:f>Sheet1!$B$5:$C$5</c:f>
              <c:strCache>
                <c:ptCount val="2"/>
                <c:pt idx="0">
                  <c:v>IIJA</c:v>
                </c:pt>
                <c:pt idx="1">
                  <c:v>HB 2017</c:v>
                </c:pt>
              </c:strCache>
            </c:strRef>
          </c:cat>
          <c:val>
            <c:numRef>
              <c:f>Sheet1!$B$7:$C$7</c:f>
              <c:numCache>
                <c:formatCode>_("$"* #,##0.0_);_("$"* \(#,##0.0\);_("$"* "-"??_);_(@_)</c:formatCode>
                <c:ptCount val="2"/>
                <c:pt idx="0">
                  <c:v>45.5</c:v>
                </c:pt>
                <c:pt idx="1">
                  <c:v>180.8</c:v>
                </c:pt>
              </c:numCache>
            </c:numRef>
          </c:val>
          <c:extLst>
            <c:ext xmlns:c16="http://schemas.microsoft.com/office/drawing/2014/chart" uri="{C3380CC4-5D6E-409C-BE32-E72D297353CC}">
              <c16:uniqueId val="{00000001-0FE6-484A-A210-9538B713CA3F}"/>
            </c:ext>
          </c:extLst>
        </c:ser>
        <c:dLbls>
          <c:showLegendKey val="0"/>
          <c:showVal val="0"/>
          <c:showCatName val="0"/>
          <c:showSerName val="0"/>
          <c:showPercent val="0"/>
          <c:showBubbleSize val="0"/>
        </c:dLbls>
        <c:gapWidth val="150"/>
        <c:overlap val="100"/>
        <c:axId val="485059776"/>
        <c:axId val="485058136"/>
      </c:barChart>
      <c:catAx>
        <c:axId val="48505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85058136"/>
        <c:crosses val="autoZero"/>
        <c:auto val="1"/>
        <c:lblAlgn val="ctr"/>
        <c:lblOffset val="100"/>
        <c:noMultiLvlLbl val="0"/>
      </c:catAx>
      <c:valAx>
        <c:axId val="4850581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85059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5"/>
            <c:spPr>
              <a:solidFill>
                <a:schemeClr val="bg2">
                  <a:lumMod val="75000"/>
                </a:schemeClr>
              </a:solidFill>
              <a:ln w="19050">
                <a:solidFill>
                  <a:schemeClr val="lt1"/>
                </a:solidFill>
              </a:ln>
              <a:effectLst/>
            </c:spPr>
            <c:extLst>
              <c:ext xmlns:c16="http://schemas.microsoft.com/office/drawing/2014/chart" uri="{C3380CC4-5D6E-409C-BE32-E72D297353CC}">
                <c16:uniqueId val="{00000001-4C08-4E5E-8B04-41441D3548F6}"/>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4C08-4E5E-8B04-41441D3548F6}"/>
              </c:ext>
            </c:extLst>
          </c:dPt>
          <c:dPt>
            <c:idx val="2"/>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5-4C08-4E5E-8B04-41441D3548F6}"/>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4C08-4E5E-8B04-41441D3548F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08-4E5E-8B04-41441D3548F6}"/>
              </c:ext>
            </c:extLst>
          </c:dPt>
          <c:dPt>
            <c:idx val="5"/>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B-4C08-4E5E-8B04-41441D3548F6}"/>
              </c:ext>
            </c:extLst>
          </c:dPt>
          <c:dPt>
            <c:idx val="6"/>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D-4C08-4E5E-8B04-41441D3548F6}"/>
              </c:ext>
            </c:extLst>
          </c:dPt>
          <c:dPt>
            <c:idx val="7"/>
            <c:bubble3D val="0"/>
            <c:spPr>
              <a:solidFill>
                <a:srgbClr val="FFC000"/>
              </a:solidFill>
              <a:ln w="19050">
                <a:solidFill>
                  <a:schemeClr val="lt1"/>
                </a:solidFill>
              </a:ln>
              <a:effectLst/>
            </c:spPr>
            <c:extLst>
              <c:ext xmlns:c16="http://schemas.microsoft.com/office/drawing/2014/chart" uri="{C3380CC4-5D6E-409C-BE32-E72D297353CC}">
                <c16:uniqueId val="{0000000F-4C08-4E5E-8B04-41441D3548F6}"/>
              </c:ext>
            </c:extLst>
          </c:dPt>
          <c:dPt>
            <c:idx val="8"/>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11-4C08-4E5E-8B04-41441D3548F6}"/>
              </c:ext>
            </c:extLst>
          </c:dPt>
          <c:dPt>
            <c:idx val="9"/>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13-4C08-4E5E-8B04-41441D3548F6}"/>
              </c:ext>
            </c:extLst>
          </c:dPt>
          <c:dLbls>
            <c:dLbl>
              <c:idx val="0"/>
              <c:layout>
                <c:manualLayout>
                  <c:x val="-0.14109142607174102"/>
                  <c:y val="0.14515728445010206"/>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C08-4E5E-8B04-41441D3548F6}"/>
                </c:ext>
              </c:extLst>
            </c:dLbl>
            <c:dLbl>
              <c:idx val="1"/>
              <c:layout>
                <c:manualLayout>
                  <c:x val="3.5964186541899653E-3"/>
                  <c:y val="-3.3763763678733356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C08-4E5E-8B04-41441D3548F6}"/>
                </c:ext>
              </c:extLst>
            </c:dLbl>
            <c:dLbl>
              <c:idx val="2"/>
              <c:layout>
                <c:manualLayout>
                  <c:x val="2.7853950321427214E-2"/>
                  <c:y val="-4.0548269804306175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C08-4E5E-8B04-41441D3548F6}"/>
                </c:ext>
              </c:extLst>
            </c:dLbl>
            <c:dLbl>
              <c:idx val="4"/>
              <c:layout>
                <c:manualLayout>
                  <c:x val="1.1040263988740537E-2"/>
                  <c:y val="-0.17283815034279504"/>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4C08-4E5E-8B04-41441D3548F6}"/>
                </c:ext>
              </c:extLst>
            </c:dLbl>
            <c:dLbl>
              <c:idx val="5"/>
              <c:layout>
                <c:manualLayout>
                  <c:x val="9.9732112290311453E-2"/>
                  <c:y val="-8.5978269355309112E-2"/>
                </c:manualLayout>
              </c:layout>
              <c:tx>
                <c:rich>
                  <a:bodyPr/>
                  <a:lstStyle/>
                  <a:p>
                    <a:fld id="{A10228A4-7E46-426C-85D7-D6B07AA21FFD}" type="CATEGORYNAME">
                      <a:rPr lang="en-US">
                        <a:solidFill>
                          <a:schemeClr val="bg2">
                            <a:lumMod val="10000"/>
                          </a:schemeClr>
                        </a:solidFill>
                      </a:rPr>
                      <a:pPr/>
                      <a:t>[CATEGORY NAME]</a:t>
                    </a:fld>
                    <a:r>
                      <a:rPr lang="en-US" baseline="0" dirty="0">
                        <a:solidFill>
                          <a:schemeClr val="bg2">
                            <a:lumMod val="10000"/>
                          </a:schemeClr>
                        </a:solidFill>
                      </a:rPr>
                      <a:t>
</a:t>
                    </a:r>
                    <a:fld id="{E6DFD7EA-D197-4C26-AEC8-FC8FDA48ED5D}" type="PERCENTAGE">
                      <a:rPr lang="en-US" baseline="0">
                        <a:solidFill>
                          <a:schemeClr val="bg2">
                            <a:lumMod val="10000"/>
                          </a:schemeClr>
                        </a:solidFill>
                      </a:rPr>
                      <a:pPr/>
                      <a:t>[PERCENTAGE]</a:t>
                    </a:fld>
                    <a:endParaRPr lang="en-US" baseline="0" dirty="0">
                      <a:solidFill>
                        <a:schemeClr val="bg2">
                          <a:lumMod val="10000"/>
                        </a:schemeClr>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4C08-4E5E-8B04-41441D3548F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lumMod val="10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'Pie Chart'!$A$6:$A$15</c:f>
              <c:strCache>
                <c:ptCount val="10"/>
                <c:pt idx="0">
                  <c:v>Flexible Funds</c:v>
                </c:pt>
                <c:pt idx="1">
                  <c:v>EV Charging</c:v>
                </c:pt>
                <c:pt idx="2">
                  <c:v>Carbon Reduction</c:v>
                </c:pt>
                <c:pt idx="3">
                  <c:v>Active Transportation</c:v>
                </c:pt>
                <c:pt idx="4">
                  <c:v>Transit</c:v>
                </c:pt>
                <c:pt idx="5">
                  <c:v>Bridge</c:v>
                </c:pt>
                <c:pt idx="6">
                  <c:v>Resilence</c:v>
                </c:pt>
                <c:pt idx="7">
                  <c:v>Safety</c:v>
                </c:pt>
                <c:pt idx="8">
                  <c:v>Local</c:v>
                </c:pt>
                <c:pt idx="9">
                  <c:v>Other</c:v>
                </c:pt>
              </c:strCache>
            </c:strRef>
          </c:cat>
          <c:val>
            <c:numRef>
              <c:f>'Pie Chart'!$B$6:$B$15</c:f>
              <c:numCache>
                <c:formatCode>_(* #,##0_);_(* \(#,##0\);_(* "-"??_);_(@_)</c:formatCode>
                <c:ptCount val="10"/>
                <c:pt idx="0">
                  <c:v>412582476</c:v>
                </c:pt>
                <c:pt idx="1">
                  <c:v>52249355</c:v>
                </c:pt>
                <c:pt idx="2">
                  <c:v>70337676.419999987</c:v>
                </c:pt>
                <c:pt idx="3">
                  <c:v>32707479.204975795</c:v>
                </c:pt>
                <c:pt idx="4" formatCode="#,##0">
                  <c:v>181745588</c:v>
                </c:pt>
                <c:pt idx="5">
                  <c:v>268222155</c:v>
                </c:pt>
                <c:pt idx="6">
                  <c:v>83419354.379999995</c:v>
                </c:pt>
                <c:pt idx="7">
                  <c:v>54083274.479999974</c:v>
                </c:pt>
                <c:pt idx="8">
                  <c:v>111414668.25698262</c:v>
                </c:pt>
                <c:pt idx="9">
                  <c:v>10564770.720000001</c:v>
                </c:pt>
              </c:numCache>
            </c:numRef>
          </c:val>
          <c:extLst>
            <c:ext xmlns:c16="http://schemas.microsoft.com/office/drawing/2014/chart" uri="{C3380CC4-5D6E-409C-BE32-E72D297353CC}">
              <c16:uniqueId val="{00000014-4C08-4E5E-8B04-41441D3548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0C41EBB-BB05-41BE-AD11-22B7D894FD2D}" type="datetimeFigureOut">
              <a:rPr lang="en-US" smtClean="0"/>
              <a:t>12/13/2021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76338"/>
            <a:ext cx="5584825" cy="3141662"/>
          </a:xfrm>
        </p:spPr>
      </p:sp>
      <p:sp>
        <p:nvSpPr>
          <p:cNvPr id="3" name="Notes Placeholder 2"/>
          <p:cNvSpPr>
            <a:spLocks noGrp="1"/>
          </p:cNvSpPr>
          <p:nvPr>
            <p:ph type="body" idx="1"/>
          </p:nvPr>
        </p:nvSpPr>
        <p:spPr/>
        <p:txBody>
          <a:bodyPr/>
          <a:lstStyle/>
          <a:p>
            <a:r>
              <a:rPr lang="en-US" dirty="0" smtClean="0"/>
              <a:t>Congress recently passed the Infrastructure Investment and Jobs Act, a historic investment in the nation’s infrastructure, including transportation. </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223370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walk through the various formula programs that are included</a:t>
            </a:r>
            <a:r>
              <a:rPr lang="en-US" baseline="0" dirty="0" smtClean="0"/>
              <a:t> in the bill.</a:t>
            </a:r>
          </a:p>
          <a:p>
            <a:endParaRPr lang="en-US" baseline="0" dirty="0" smtClean="0"/>
          </a:p>
          <a:p>
            <a:r>
              <a:rPr lang="en-US" baseline="0" dirty="0" smtClean="0"/>
              <a:t>Transportation is the largest source of greenhouse gas emissions in Oregon– about 40% of our total. The bill makes the most significant investments to date in reducing these emissions to help achieve our climate commitments.</a:t>
            </a:r>
          </a:p>
          <a:p>
            <a:endParaRPr lang="en-US" dirty="0" smtClean="0"/>
          </a:p>
          <a:p>
            <a:r>
              <a:rPr lang="en-US" dirty="0" smtClean="0"/>
              <a:t>The bill will dedicate $52 </a:t>
            </a:r>
            <a:r>
              <a:rPr lang="en-US" dirty="0"/>
              <a:t>million in funding for electric vehicle charging </a:t>
            </a:r>
            <a:r>
              <a:rPr lang="en-US" dirty="0" smtClean="0"/>
              <a:t>stations. It will also provide $</a:t>
            </a:r>
            <a:r>
              <a:rPr lang="en-US" dirty="0"/>
              <a:t>82 million for a new Carbon Reduction </a:t>
            </a:r>
            <a:r>
              <a:rPr lang="en-US" dirty="0" smtClean="0"/>
              <a:t>Program. Some of this Carbon Reduction Program money will go directly to the three large MPOs. </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252865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at the $1.2</a:t>
            </a:r>
            <a:r>
              <a:rPr lang="en-US" baseline="0" dirty="0" smtClean="0"/>
              <a:t> billion in additional </a:t>
            </a:r>
            <a:r>
              <a:rPr lang="en-US" dirty="0" smtClean="0"/>
              <a:t>funding that will come to Oregon, about</a:t>
            </a:r>
            <a:r>
              <a:rPr lang="en-US" baseline="0" dirty="0" smtClean="0"/>
              <a:t> </a:t>
            </a:r>
            <a:r>
              <a:rPr lang="en-US" baseline="0" dirty="0" err="1" smtClean="0"/>
              <a:t>a</a:t>
            </a:r>
            <a:r>
              <a:rPr lang="en-US" dirty="0" err="1" smtClean="0"/>
              <a:t>bout</a:t>
            </a:r>
            <a:r>
              <a:rPr lang="en-US" dirty="0" smtClean="0"/>
              <a:t> a quarter will go to sustainable transportation programs– transit, active transportation,</a:t>
            </a:r>
            <a:r>
              <a:rPr lang="en-US" baseline="0" dirty="0" smtClean="0"/>
              <a:t> and the new Carbon Reduction and EV Charging programs.</a:t>
            </a:r>
          </a:p>
          <a:p>
            <a:endParaRPr lang="en-US" baseline="0" dirty="0" smtClean="0"/>
          </a:p>
          <a:p>
            <a:r>
              <a:rPr lang="en-US" baseline="0" dirty="0" smtClean="0"/>
              <a:t>A similar portion will go to Fix-It programs for Bridges and Resilience.</a:t>
            </a:r>
          </a:p>
          <a:p>
            <a:endParaRPr lang="en-US" baseline="0" dirty="0" smtClean="0"/>
          </a:p>
          <a:p>
            <a:r>
              <a:rPr lang="en-US" baseline="0" dirty="0" smtClean="0"/>
              <a:t>The remainder will go to Safety and Local and some other miscellaneous areas. It’s important to note that local governments will get a lot more than 9%-- they’ll get some of the funding that comes in as other categories, including Carbon Reduction, Safety, Active Transportation, and Bridge.</a:t>
            </a:r>
          </a:p>
          <a:p>
            <a:endParaRPr lang="en-US" baseline="0" dirty="0" smtClean="0"/>
          </a:p>
          <a:p>
            <a:r>
              <a:rPr lang="en-US" baseline="0" dirty="0" smtClean="0"/>
              <a:t>That leaves about 1/3 of funding that will be available as flexible funding for the OTC to allocate. That amounts to about $400 million.</a:t>
            </a:r>
          </a:p>
          <a:p>
            <a:endParaRPr lang="en-US" baseline="0" dirty="0" smtClean="0"/>
          </a:p>
          <a:p>
            <a:r>
              <a:rPr lang="en-US" baseline="0" dirty="0" smtClean="0"/>
              <a:t>(Note: Local here only includes CMAQ, MPO Planning, STBG to TMA, STBG via AOC/LOC, and Local Bridge.)</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126291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18312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IIJA is a $1 trillion package</a:t>
            </a:r>
            <a:r>
              <a:rPr lang="en-US" dirty="0" smtClean="0"/>
              <a:t> funding all types of infrastructure– from transportation to water and wastewater and even broadband.</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About half of the funding goes to transportation, which will nearly double federal investment</a:t>
            </a:r>
            <a:r>
              <a:rPr lang="en-US" dirty="0" smtClean="0"/>
              <a:t> in transportation across all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transportation portion includes: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Reauthorization of the base surface transportation programs in the FAST Act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New formula programs and funding for resilience and climate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Special one-time infrastructure package funding for bridges and EV charging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Significant opportunities to apply to US DOT for discretionary grants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a:t>
            </a:r>
            <a:r>
              <a:rPr lang="en-US" baseline="0" dirty="0" smtClean="0"/>
              <a:t> of this will come over the course of </a:t>
            </a:r>
            <a:r>
              <a:rPr lang="en-US" dirty="0" smtClean="0"/>
              <a:t>five years--</a:t>
            </a:r>
            <a:r>
              <a:rPr lang="en-US" baseline="0" dirty="0" smtClean="0"/>
              <a:t> </a:t>
            </a:r>
            <a:r>
              <a:rPr lang="en-US" dirty="0" smtClean="0"/>
              <a:t>2022-2026.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14906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infrastructure bill includes a reauthorization and extension of the surface transportation programs as well as increased funding for these programs.</a:t>
            </a:r>
          </a:p>
          <a:p>
            <a:pPr lvl="0"/>
            <a:endParaRPr lang="en-US" dirty="0" smtClean="0"/>
          </a:p>
          <a:p>
            <a:pPr lvl="0"/>
            <a:r>
              <a:rPr lang="en-US" dirty="0" smtClean="0"/>
              <a:t>This will translate into a </a:t>
            </a:r>
            <a:r>
              <a:rPr lang="en-US" dirty="0"/>
              <a:t>total of about $1 billion in additional highway and special program formula funding for Oregon over the next 5 years—a nearly 40% increase in federal investment to preserve and improve the system.</a:t>
            </a:r>
          </a:p>
          <a:p>
            <a:pPr lvl="0"/>
            <a:endParaRPr lang="en-US" dirty="0" smtClean="0"/>
          </a:p>
          <a:p>
            <a:pPr lvl="0"/>
            <a:r>
              <a:rPr lang="en-US" dirty="0" smtClean="0"/>
              <a:t>It will also mean nearly </a:t>
            </a:r>
            <a:r>
              <a:rPr lang="en-US" dirty="0"/>
              <a:t>$200 million in additional funding for public </a:t>
            </a:r>
            <a:r>
              <a:rPr lang="en-US" dirty="0" smtClean="0"/>
              <a:t>transportation over 5 years, an increase of more than one third.</a:t>
            </a:r>
          </a:p>
          <a:p>
            <a:pPr lvl="0"/>
            <a:endParaRPr lang="en-US" dirty="0"/>
          </a:p>
          <a:p>
            <a:pPr lvl="0"/>
            <a:r>
              <a:rPr lang="en-US" dirty="0" smtClean="0"/>
              <a:t>Note: All of the funding numbers we use throughout this presentation will be 5 year totals.</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216031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While the IIJA is a historic investment, it’s important to put it into context. If</a:t>
            </a:r>
            <a:r>
              <a:rPr lang="en-US" baseline="0" dirty="0" smtClean="0"/>
              <a:t> you compare the IIJA in its last year to the same year of HB 2017, HB 2017 is about two and a half times larger.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207126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Local governments will receive significant increases in funding in a wide variety of programs. ODOT estimates that this will amount to at least $200 million in additional funding. This</a:t>
            </a:r>
            <a:r>
              <a:rPr lang="en-US" baseline="0" dirty="0" smtClean="0"/>
              <a:t> is the funding that will be provided automatically,</a:t>
            </a:r>
            <a:r>
              <a:rPr lang="en-US" dirty="0" smtClean="0"/>
              <a:t> before we factor in some additional investments,</a:t>
            </a:r>
            <a:r>
              <a:rPr lang="en-US" baseline="0" dirty="0" smtClean="0"/>
              <a:t> like the special Bridge funding and the Carbon Reduction Program.</a:t>
            </a:r>
            <a:endParaRPr lang="en-US" dirty="0" smtClean="0"/>
          </a:p>
          <a:p>
            <a:endParaRPr lang="en-US" dirty="0" smtClean="0"/>
          </a:p>
          <a:p>
            <a:r>
              <a:rPr lang="en-US" dirty="0" smtClean="0"/>
              <a:t>Here </a:t>
            </a:r>
            <a:r>
              <a:rPr lang="en-US" dirty="0" smtClean="0"/>
              <a:t>are some of the specifics. These are all estimates, but are probably within plus or minus 10%. </a:t>
            </a:r>
          </a:p>
          <a:p>
            <a:endParaRPr lang="en-US" dirty="0"/>
          </a:p>
          <a:p>
            <a:r>
              <a:rPr lang="en-US" dirty="0" smtClean="0"/>
              <a:t>Local governments will receive:</a:t>
            </a:r>
          </a:p>
          <a:p>
            <a:pPr marL="171450" indent="-171450">
              <a:buFont typeface="Arial" panose="020B0604020202020204" pitchFamily="34" charset="0"/>
              <a:buChar char="•"/>
            </a:pPr>
            <a:r>
              <a:rPr lang="en-US" dirty="0"/>
              <a:t>Additional funding for safety projects through the All Roads Transportation Safety Program</a:t>
            </a:r>
            <a:r>
              <a:rPr lang="en-US" dirty="0" smtClean="0"/>
              <a:t>.</a:t>
            </a:r>
          </a:p>
          <a:p>
            <a:pPr marL="171450" indent="-171450">
              <a:buFont typeface="Arial" panose="020B0604020202020204" pitchFamily="34" charset="0"/>
              <a:buChar char="•"/>
            </a:pPr>
            <a:r>
              <a:rPr lang="en-US" dirty="0"/>
              <a:t>Additional funding for the Local Bridge Program</a:t>
            </a:r>
            <a:r>
              <a:rPr lang="en-US" dirty="0" smtClean="0"/>
              <a:t>.</a:t>
            </a:r>
          </a:p>
          <a:p>
            <a:pPr marL="171450" indent="-171450">
              <a:buFont typeface="Arial" panose="020B0604020202020204" pitchFamily="34" charset="0"/>
              <a:buChar char="•"/>
            </a:pPr>
            <a:r>
              <a:rPr lang="en-US" dirty="0" smtClean="0"/>
              <a:t>Additional funding for Community Paths through Transportation Alternatives.</a:t>
            </a:r>
          </a:p>
          <a:p>
            <a:pPr marL="171450" indent="-171450">
              <a:buFont typeface="Arial" panose="020B0604020202020204" pitchFamily="34" charset="0"/>
              <a:buChar char="•"/>
            </a:pPr>
            <a:r>
              <a:rPr lang="en-US" dirty="0"/>
              <a:t>Congestion Mitigation and Air Quality Improvement program that goes to areas that have air quality challenges</a:t>
            </a:r>
            <a:r>
              <a:rPr lang="en-US" dirty="0" smtClean="0"/>
              <a:t>.</a:t>
            </a:r>
          </a:p>
          <a:p>
            <a:pPr marL="171450" indent="-171450">
              <a:buFont typeface="Arial" panose="020B0604020202020204" pitchFamily="34" charset="0"/>
              <a:buChar char="•"/>
            </a:pPr>
            <a:r>
              <a:rPr lang="en-US" dirty="0"/>
              <a:t>Additional funding through ODOT’s fund-sharing agreement with cities, counties, and small MPOs.</a:t>
            </a:r>
          </a:p>
          <a:p>
            <a:endParaRPr lang="en-US" dirty="0" smtClean="0"/>
          </a:p>
          <a:p>
            <a:r>
              <a:rPr lang="en-US" dirty="0" smtClean="0"/>
              <a:t>Much of the local funding will go to the three large urban areas– Portland, Salem and Eugene. They’ll receive a total of nearly $70 million in additional funding directly suballocated to them by formula in federal law through the Surface </a:t>
            </a:r>
            <a:r>
              <a:rPr lang="en-US" dirty="0"/>
              <a:t>Transportation Block Grant </a:t>
            </a:r>
            <a:r>
              <a:rPr lang="en-US" dirty="0" smtClean="0"/>
              <a:t>funds, Transportation Alternatives, and the new Carbon Reduction Program.</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34446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bill will provide more than $45 million in additional funding for the All Roads Transportation Safety (ARTS) program to make our roads safer for all users. ARTS uses a data-driven approach to find the most cost-effective ways of directing funding to reduce fatalities and serious injuries for all users on all roads, whether owned by ODOT, a county, or a city.</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213665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US" sz="1200" b="0" i="0" kern="1200" dirty="0" smtClean="0">
                <a:solidFill>
                  <a:schemeClr val="tx1"/>
                </a:solidFill>
                <a:effectLst/>
                <a:latin typeface="+mn-lt"/>
                <a:ea typeface="+mn-ea"/>
                <a:cs typeface="+mn-cs"/>
              </a:rPr>
              <a:t>The IIJA will provide Oregon more than a quarter billion dollars to preserve and replace aging bridges on state highways and local roads.</a:t>
            </a:r>
          </a:p>
          <a:p>
            <a:pPr fontAlgn="auto"/>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fontAlgn="auto"/>
            <a:r>
              <a:rPr lang="en-US" sz="1200" b="0" i="0" kern="1200" dirty="0" smtClean="0">
                <a:solidFill>
                  <a:schemeClr val="tx1"/>
                </a:solidFill>
                <a:effectLst/>
                <a:latin typeface="+mn-lt"/>
                <a:ea typeface="+mn-ea"/>
                <a:cs typeface="+mn-cs"/>
              </a:rPr>
              <a:t>The majority of ODOT's bridges are over 50 years old-- the age at which they should be heading toward retirement. With a huge number of bridges reaching the end of their lifespan, we are currently only investing about one-third of what we need to keep them in a state of good repair. We have about 2800 bridges on the state highway system, and we’re currently replacing</a:t>
            </a:r>
            <a:r>
              <a:rPr lang="en-US" sz="1200" b="0" i="0" kern="1200" baseline="0" dirty="0" smtClean="0">
                <a:solidFill>
                  <a:schemeClr val="tx1"/>
                </a:solidFill>
                <a:effectLst/>
                <a:latin typeface="+mn-lt"/>
                <a:ea typeface="+mn-ea"/>
                <a:cs typeface="+mn-cs"/>
              </a:rPr>
              <a:t> about 3 per year– for a replacement cycle of nearly 900 years.</a:t>
            </a:r>
            <a:endParaRPr lang="en-US" sz="1200" b="0" i="0" kern="1200" dirty="0" smtClean="0">
              <a:solidFill>
                <a:schemeClr val="tx1"/>
              </a:solidFill>
              <a:effectLst/>
              <a:latin typeface="+mn-lt"/>
              <a:ea typeface="+mn-ea"/>
              <a:cs typeface="+mn-cs"/>
            </a:endParaRPr>
          </a:p>
          <a:p>
            <a:pPr fontAlgn="auto"/>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fontAlgn="auto"/>
            <a:r>
              <a:rPr lang="en-US" sz="1200" b="0" i="0" kern="1200" dirty="0" smtClean="0">
                <a:solidFill>
                  <a:schemeClr val="tx1"/>
                </a:solidFill>
                <a:effectLst/>
                <a:latin typeface="+mn-lt"/>
                <a:ea typeface="+mn-ea"/>
                <a:cs typeface="+mn-cs"/>
              </a:rPr>
              <a:t>While this is a significant infusion of resources, at about $50 million a year it is about a one-third increase in the State Bridge Program. Given the massive needs for our aging bridges, even with this additional infusion of funding we still expect to see bridge conditions deteriorate over time.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92029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Approximately $30 million in additional funding will go to the Transportation Alternative Program. Some of this goes directly to the three large MPOs; most of this is run through the Oregon Community Paths program to provide grants to local governments.</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419269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and rural areas will see nearly $200 million in additional formula funding. There will be significant discretionary grant opportunities as well, including funding for Bus and Bus Facilities.</a:t>
            </a:r>
          </a:p>
          <a:p>
            <a:endParaRPr lang="en-US" dirty="0"/>
          </a:p>
          <a:p>
            <a:r>
              <a:rPr lang="en-US" dirty="0" smtClean="0"/>
              <a:t>And the bill dedicates significant discretionary grants that will make investments in passenger rail. Some of this could be used to help improve the frequency, travel times, and reliability of service on the Cascades Amtrak corridor between Eugene, Portland, Seattle, and Vancouver, British Columbia.</a:t>
            </a:r>
            <a:endParaRPr lang="en-US" dirty="0"/>
          </a:p>
          <a:p>
            <a:endParaRPr lang="en-US" dirty="0" smtClean="0"/>
          </a:p>
          <a:p>
            <a:r>
              <a:rPr lang="en-US" dirty="0"/>
              <a:t> </a:t>
            </a:r>
            <a:r>
              <a:rPr lang="en-US" sz="800" dirty="0"/>
              <a:t> </a:t>
            </a:r>
            <a:r>
              <a:rPr lang="en-US" sz="800" dirty="0" smtClean="0"/>
              <a:t>	</a:t>
            </a:r>
            <a:r>
              <a:rPr lang="en-US" b="1" dirty="0" smtClean="0"/>
              <a:t>2021</a:t>
            </a:r>
            <a:r>
              <a:rPr lang="en-US" sz="800" dirty="0" smtClean="0"/>
              <a:t> 	</a:t>
            </a:r>
            <a:r>
              <a:rPr lang="en-US" b="1" dirty="0" smtClean="0"/>
              <a:t>2026</a:t>
            </a:r>
            <a:r>
              <a:rPr lang="en-US" sz="800" dirty="0" smtClean="0"/>
              <a:t> </a:t>
            </a:r>
            <a:r>
              <a:rPr lang="en-US" b="1" dirty="0"/>
              <a:t>% </a:t>
            </a:r>
            <a:r>
              <a:rPr lang="en-US" b="1" dirty="0" smtClean="0"/>
              <a:t>	Increase</a:t>
            </a:r>
            <a:r>
              <a:rPr lang="en-US" sz="800" dirty="0" smtClean="0"/>
              <a:t> </a:t>
            </a:r>
          </a:p>
          <a:p>
            <a:r>
              <a:rPr lang="en-US" dirty="0" smtClean="0"/>
              <a:t>Portland</a:t>
            </a:r>
            <a:r>
              <a:rPr lang="en-US" dirty="0"/>
              <a:t>*</a:t>
            </a:r>
            <a:r>
              <a:rPr lang="en-US" sz="800" dirty="0"/>
              <a:t> </a:t>
            </a:r>
            <a:r>
              <a:rPr lang="en-US" dirty="0"/>
              <a:t> $     76,504,447  $  105,708,354 </a:t>
            </a:r>
            <a:r>
              <a:rPr lang="en-US" dirty="0" smtClean="0"/>
              <a:t>	38</a:t>
            </a:r>
            <a:r>
              <a:rPr lang="en-US" dirty="0"/>
              <a:t>%</a:t>
            </a:r>
            <a:r>
              <a:rPr lang="en-US" sz="800" dirty="0"/>
              <a:t> </a:t>
            </a:r>
            <a:endParaRPr lang="en-US" sz="800" dirty="0" smtClean="0"/>
          </a:p>
          <a:p>
            <a:r>
              <a:rPr lang="en-US" dirty="0" smtClean="0"/>
              <a:t>Salem</a:t>
            </a:r>
            <a:r>
              <a:rPr lang="en-US" sz="800" dirty="0" smtClean="0"/>
              <a:t> </a:t>
            </a:r>
            <a:r>
              <a:rPr lang="en-US" dirty="0" smtClean="0"/>
              <a:t> </a:t>
            </a:r>
            <a:r>
              <a:rPr lang="en-US" dirty="0"/>
              <a:t>$       4,901,922  $       6,892,996 </a:t>
            </a:r>
            <a:r>
              <a:rPr lang="en-US" dirty="0" smtClean="0"/>
              <a:t>	41</a:t>
            </a:r>
            <a:r>
              <a:rPr lang="en-US" dirty="0"/>
              <a:t>%</a:t>
            </a:r>
            <a:r>
              <a:rPr lang="en-US" sz="800" dirty="0"/>
              <a:t> </a:t>
            </a:r>
            <a:endParaRPr lang="en-US" sz="800" dirty="0" smtClean="0"/>
          </a:p>
          <a:p>
            <a:r>
              <a:rPr lang="en-US" dirty="0" smtClean="0"/>
              <a:t>Eugene</a:t>
            </a:r>
            <a:r>
              <a:rPr lang="en-US" sz="800" dirty="0" smtClean="0"/>
              <a:t> </a:t>
            </a:r>
            <a:r>
              <a:rPr lang="en-US" dirty="0" smtClean="0"/>
              <a:t> </a:t>
            </a:r>
            <a:r>
              <a:rPr lang="en-US" dirty="0"/>
              <a:t>$     10,015,910  $     14,013,877 </a:t>
            </a:r>
            <a:r>
              <a:rPr lang="en-US" dirty="0" smtClean="0"/>
              <a:t>	40</a:t>
            </a:r>
            <a:r>
              <a:rPr lang="en-US" dirty="0"/>
              <a:t>%</a:t>
            </a:r>
            <a:r>
              <a:rPr lang="en-US" sz="800" dirty="0"/>
              <a:t> </a:t>
            </a:r>
            <a:endParaRPr lang="en-US" sz="800" dirty="0" smtClean="0"/>
          </a:p>
          <a:p>
            <a:r>
              <a:rPr lang="en-US" dirty="0" smtClean="0"/>
              <a:t>Bend</a:t>
            </a:r>
            <a:r>
              <a:rPr lang="en-US" sz="800" dirty="0" smtClean="0"/>
              <a:t> </a:t>
            </a:r>
            <a:r>
              <a:rPr lang="en-US" dirty="0" smtClean="0"/>
              <a:t> </a:t>
            </a:r>
            <a:r>
              <a:rPr lang="en-US" dirty="0"/>
              <a:t>$       1,666,505  $       2,345,747 </a:t>
            </a:r>
            <a:r>
              <a:rPr lang="en-US" dirty="0" smtClean="0"/>
              <a:t>	41</a:t>
            </a:r>
            <a:r>
              <a:rPr lang="en-US" dirty="0"/>
              <a:t>%</a:t>
            </a:r>
            <a:r>
              <a:rPr lang="en-US" sz="800" dirty="0"/>
              <a:t> </a:t>
            </a:r>
            <a:endParaRPr lang="en-US" sz="800" dirty="0" smtClean="0"/>
          </a:p>
          <a:p>
            <a:r>
              <a:rPr lang="en-US" dirty="0" smtClean="0"/>
              <a:t>Medford</a:t>
            </a:r>
            <a:r>
              <a:rPr lang="en-US" sz="800" dirty="0" smtClean="0"/>
              <a:t> </a:t>
            </a:r>
            <a:r>
              <a:rPr lang="en-US" dirty="0" smtClean="0"/>
              <a:t> </a:t>
            </a:r>
            <a:r>
              <a:rPr lang="en-US" dirty="0"/>
              <a:t>$       3,334,560  $       4,694,729 </a:t>
            </a:r>
            <a:r>
              <a:rPr lang="en-US" dirty="0" smtClean="0"/>
              <a:t>	41</a:t>
            </a:r>
            <a:r>
              <a:rPr lang="en-US" dirty="0"/>
              <a:t>%</a:t>
            </a:r>
            <a:r>
              <a:rPr lang="en-US" sz="800" dirty="0"/>
              <a:t> </a:t>
            </a:r>
            <a:endParaRPr lang="en-US" sz="800" dirty="0" smtClean="0"/>
          </a:p>
          <a:p>
            <a:r>
              <a:rPr lang="en-US" dirty="0" smtClean="0"/>
              <a:t>Corvallis</a:t>
            </a:r>
            <a:r>
              <a:rPr lang="en-US" sz="800" dirty="0" smtClean="0"/>
              <a:t> </a:t>
            </a:r>
            <a:r>
              <a:rPr lang="en-US" dirty="0" smtClean="0"/>
              <a:t> </a:t>
            </a:r>
            <a:r>
              <a:rPr lang="en-US" dirty="0"/>
              <a:t>$       2,282,880  $       3,226,271 </a:t>
            </a:r>
            <a:r>
              <a:rPr lang="en-US" dirty="0" smtClean="0"/>
              <a:t>	41</a:t>
            </a:r>
            <a:r>
              <a:rPr lang="en-US" dirty="0"/>
              <a:t>%</a:t>
            </a:r>
            <a:r>
              <a:rPr lang="en-US" sz="800" dirty="0"/>
              <a:t> </a:t>
            </a:r>
            <a:endParaRPr lang="en-US" sz="800" dirty="0" smtClean="0"/>
          </a:p>
          <a:p>
            <a:r>
              <a:rPr lang="en-US" dirty="0" smtClean="0"/>
              <a:t>Albany</a:t>
            </a:r>
            <a:r>
              <a:rPr lang="en-US" sz="800" dirty="0" smtClean="0"/>
              <a:t> </a:t>
            </a:r>
            <a:r>
              <a:rPr lang="en-US" dirty="0" smtClean="0"/>
              <a:t> </a:t>
            </a:r>
            <a:r>
              <a:rPr lang="en-US" dirty="0"/>
              <a:t>$       1,200,710  $       1,689,941 </a:t>
            </a:r>
            <a:r>
              <a:rPr lang="en-US" dirty="0" smtClean="0"/>
              <a:t>	41</a:t>
            </a:r>
            <a:r>
              <a:rPr lang="en-US" dirty="0"/>
              <a:t>%</a:t>
            </a:r>
            <a:r>
              <a:rPr lang="en-US" sz="800" dirty="0"/>
              <a:t> </a:t>
            </a:r>
            <a:endParaRPr lang="en-US" sz="800" dirty="0" smtClean="0"/>
          </a:p>
          <a:p>
            <a:r>
              <a:rPr lang="en-US" dirty="0" smtClean="0"/>
              <a:t>Grants </a:t>
            </a:r>
            <a:r>
              <a:rPr lang="en-US" dirty="0"/>
              <a:t>Pass</a:t>
            </a:r>
            <a:r>
              <a:rPr lang="en-US" sz="800" dirty="0"/>
              <a:t> </a:t>
            </a:r>
            <a:r>
              <a:rPr lang="en-US" dirty="0"/>
              <a:t> $       1,011,243  $       1,424,611 41%</a:t>
            </a:r>
            <a:r>
              <a:rPr lang="en-US" sz="800" dirty="0"/>
              <a:t> </a:t>
            </a:r>
            <a:endParaRPr lang="en-US" sz="800" dirty="0" smtClean="0"/>
          </a:p>
          <a:p>
            <a:r>
              <a:rPr lang="en-US" dirty="0" smtClean="0"/>
              <a:t>*</a:t>
            </a:r>
            <a:r>
              <a:rPr lang="en-US" dirty="0"/>
              <a:t>Includes Vancouver, WA funding.</a:t>
            </a:r>
            <a:r>
              <a:rPr lang="en-US" sz="800" dirty="0"/>
              <a:t> </a:t>
            </a:r>
          </a:p>
        </p:txBody>
      </p:sp>
      <p:sp>
        <p:nvSpPr>
          <p:cNvPr id="4" name="Slide Number Placeholder 3"/>
          <p:cNvSpPr>
            <a:spLocks noGrp="1"/>
          </p:cNvSpPr>
          <p:nvPr>
            <p:ph type="sldNum" sz="quarter" idx="10"/>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669614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3" Type="http://schemas.openxmlformats.org/officeDocument/2006/relationships/image" Target="../media/image18.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41"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Blue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181010"/>
          </a:xfrm>
        </p:spPr>
        <p:txBody>
          <a:bodyPr anchor="b">
            <a:normAutofit/>
          </a:bodyPr>
          <a:lstStyle>
            <a:lvl1pPr algn="ctr">
              <a:defRPr sz="4000"/>
            </a:lvl1pPr>
          </a:lstStyle>
          <a:p>
            <a:r>
              <a:rPr lang="en-US" dirty="0" smtClean="0"/>
              <a:t>CLICK TO EDIT MASTER TITLE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cxnSp>
        <p:nvCxnSpPr>
          <p:cNvPr id="7" name="Straight Connector 6"/>
          <p:cNvCxnSpPr/>
          <p:nvPr userDrawn="1"/>
        </p:nvCxnSpPr>
        <p:spPr>
          <a:xfrm>
            <a:off x="838200" y="3429044"/>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89" y="6063116"/>
            <a:ext cx="2062835" cy="627008"/>
          </a:xfrm>
          <a:prstGeom prst="rect">
            <a:avLst/>
          </a:prstGeom>
        </p:spPr>
      </p:pic>
    </p:spTree>
    <p:extLst>
      <p:ext uri="{BB962C8B-B14F-4D97-AF65-F5344CB8AC3E}">
        <p14:creationId xmlns:p14="http://schemas.microsoft.com/office/powerpoint/2010/main" val="11100353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dirty="0" smtClean="0"/>
              <a:t>CLICK TO EDIT TITLE</a:t>
            </a:r>
            <a:endParaRPr lang="en-US" dirty="0"/>
          </a:p>
        </p:txBody>
      </p:sp>
      <p:cxnSp>
        <p:nvCxnSpPr>
          <p:cNvPr id="8" name="Straight Connector 7"/>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0" hasCustomPrompt="1"/>
          </p:nvPr>
        </p:nvSpPr>
        <p:spPr>
          <a:xfrm>
            <a:off x="7586662" y="0"/>
            <a:ext cx="4605338" cy="6858000"/>
          </a:xfrm>
          <a:blipFill>
            <a:blip r:embed="rId2"/>
            <a:stretch>
              <a:fillRect t="-27" b="-27"/>
            </a:stretch>
          </a:blipFill>
        </p:spPr>
        <p:txBody>
          <a:bodyPr/>
          <a:lstStyle>
            <a:lvl1pPr marL="0" indent="0">
              <a:buFontTx/>
              <a:buNone/>
              <a:defRPr/>
            </a:lvl1pPr>
          </a:lstStyle>
          <a:p>
            <a:r>
              <a:rPr lang="en-US" dirty="0" smtClean="0"/>
              <a:t> </a:t>
            </a:r>
            <a:endParaRPr lang="en-US" dirty="0"/>
          </a:p>
        </p:txBody>
      </p:sp>
      <p:sp>
        <p:nvSpPr>
          <p:cNvPr id="12" name="Content Placeholder 3"/>
          <p:cNvSpPr>
            <a:spLocks noGrp="1"/>
          </p:cNvSpPr>
          <p:nvPr>
            <p:ph sz="half" idx="2"/>
          </p:nvPr>
        </p:nvSpPr>
        <p:spPr>
          <a:xfrm>
            <a:off x="838200" y="2373354"/>
            <a:ext cx="6295768" cy="35402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49465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smtClean="0"/>
              <a:t>CLICK TO EDIT TITLE</a:t>
            </a:r>
            <a:endParaRPr lang="en-US" dirty="0"/>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7601776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icture">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3" name="SmartArt Placeholder 12"/>
          <p:cNvSpPr>
            <a:spLocks noGrp="1"/>
          </p:cNvSpPr>
          <p:nvPr>
            <p:ph type="dgm" sz="quarter" idx="10" hasCustomPrompt="1"/>
          </p:nvPr>
        </p:nvSpPr>
        <p:spPr>
          <a:xfrm>
            <a:off x="0" y="1368425"/>
            <a:ext cx="4318000" cy="1741488"/>
          </a:xfrm>
          <a:solidFill>
            <a:schemeClr val="tx1"/>
          </a:solidFill>
        </p:spPr>
        <p:txBody>
          <a:bodyPr/>
          <a:lstStyle>
            <a:lvl1pPr marL="0" indent="0">
              <a:buNone/>
              <a:defRPr/>
            </a:lvl1pPr>
          </a:lstStyle>
          <a:p>
            <a:r>
              <a:rPr lang="en-US" dirty="0" smtClean="0"/>
              <a:t> </a:t>
            </a:r>
            <a:endParaRPr lang="en-US" dirty="0"/>
          </a:p>
        </p:txBody>
      </p:sp>
      <p:sp>
        <p:nvSpPr>
          <p:cNvPr id="15" name="Text Placeholder 14"/>
          <p:cNvSpPr>
            <a:spLocks noGrp="1"/>
          </p:cNvSpPr>
          <p:nvPr>
            <p:ph type="body" sz="quarter" idx="11" hasCustomPrompt="1"/>
          </p:nvPr>
        </p:nvSpPr>
        <p:spPr>
          <a:xfrm>
            <a:off x="927749" y="1568450"/>
            <a:ext cx="3187151" cy="134143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A fancy place for text that only needs a little bit of space on top of an image. Can</a:t>
            </a:r>
            <a:r>
              <a:rPr lang="en-US" sz="2000" baseline="0" dirty="0" smtClean="0">
                <a:solidFill>
                  <a:schemeClr val="bg1"/>
                </a:solidFill>
              </a:rPr>
              <a:t> be resized if necessary. </a:t>
            </a:r>
            <a:endParaRPr lang="en-US" sz="2000" dirty="0">
              <a:solidFill>
                <a:schemeClr val="bg1"/>
              </a:solidFill>
            </a:endParaRPr>
          </a:p>
        </p:txBody>
      </p:sp>
    </p:spTree>
    <p:extLst>
      <p:ext uri="{BB962C8B-B14F-4D97-AF65-F5344CB8AC3E}">
        <p14:creationId xmlns:p14="http://schemas.microsoft.com/office/powerpoint/2010/main" val="21752180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p:cNvSpPr/>
          <p:nvPr userDrawn="1"/>
        </p:nvSpPr>
        <p:spPr>
          <a:xfrm>
            <a:off x="0" y="0"/>
            <a:ext cx="12192000" cy="141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smtClean="0"/>
              <a:t>CLICK TO EDIT TITLE</a:t>
            </a:r>
            <a:endParaRPr lang="en-US" dirty="0"/>
          </a:p>
        </p:txBody>
      </p:sp>
      <p:sp>
        <p:nvSpPr>
          <p:cNvPr id="20" name="Picture Placeholder 19"/>
          <p:cNvSpPr>
            <a:spLocks noGrp="1"/>
          </p:cNvSpPr>
          <p:nvPr>
            <p:ph type="pic" sz="quarter" idx="13" hasCustomPrompt="1"/>
          </p:nvPr>
        </p:nvSpPr>
        <p:spPr>
          <a:xfrm>
            <a:off x="838200" y="2170113"/>
            <a:ext cx="2480035" cy="1830038"/>
          </a:xfrm>
          <a:blipFill>
            <a:blip r:embed="rId2" cstate="print">
              <a:extLst>
                <a:ext uri="{28A0092B-C50C-407E-A947-70E740481C1C}">
                  <a14:useLocalDpi xmlns:a14="http://schemas.microsoft.com/office/drawing/2010/main" val="0"/>
                </a:ext>
              </a:extLst>
            </a:blip>
            <a:srcRect/>
            <a:stretch>
              <a:fillRect t="-166" b="-166"/>
            </a:stretch>
          </a:blipFill>
        </p:spPr>
        <p:txBody>
          <a:bodyPr/>
          <a:lstStyle>
            <a:lvl1pPr marL="0" indent="0">
              <a:buFontTx/>
              <a:buNone/>
              <a:defRPr/>
            </a:lvl1pPr>
          </a:lstStyle>
          <a:p>
            <a:r>
              <a:rPr lang="en-US" dirty="0" smtClean="0"/>
              <a:t> </a:t>
            </a:r>
            <a:endParaRPr lang="en-US" dirty="0"/>
          </a:p>
        </p:txBody>
      </p:sp>
      <p:sp>
        <p:nvSpPr>
          <p:cNvPr id="21" name="Picture Placeholder 19"/>
          <p:cNvSpPr>
            <a:spLocks noGrp="1"/>
          </p:cNvSpPr>
          <p:nvPr>
            <p:ph type="pic" sz="quarter" idx="14" hasCustomPrompt="1"/>
          </p:nvPr>
        </p:nvSpPr>
        <p:spPr>
          <a:xfrm>
            <a:off x="3513940" y="2170113"/>
            <a:ext cx="2480035" cy="1830038"/>
          </a:xfrm>
          <a:blipFill>
            <a:blip r:embed="rId3"/>
            <a:srcRect/>
            <a:stretch>
              <a:fillRect t="-166" b="-166"/>
            </a:stretch>
          </a:blipFill>
        </p:spPr>
        <p:txBody>
          <a:bodyPr/>
          <a:lstStyle>
            <a:lvl1pPr marL="0" indent="0">
              <a:buFontTx/>
              <a:buNone/>
              <a:defRPr/>
            </a:lvl1pPr>
          </a:lstStyle>
          <a:p>
            <a:r>
              <a:rPr lang="en-US" dirty="0" smtClean="0"/>
              <a:t> </a:t>
            </a:r>
            <a:endParaRPr lang="en-US" dirty="0"/>
          </a:p>
        </p:txBody>
      </p:sp>
      <p:sp>
        <p:nvSpPr>
          <p:cNvPr id="22" name="Picture Placeholder 19"/>
          <p:cNvSpPr>
            <a:spLocks noGrp="1"/>
          </p:cNvSpPr>
          <p:nvPr>
            <p:ph type="pic" sz="quarter" idx="15" hasCustomPrompt="1"/>
          </p:nvPr>
        </p:nvSpPr>
        <p:spPr>
          <a:xfrm>
            <a:off x="6192462" y="2170113"/>
            <a:ext cx="2480035" cy="1830038"/>
          </a:xfrm>
          <a:blipFill>
            <a:blip r:embed="rId4"/>
            <a:srcRect/>
            <a:stretch>
              <a:fillRect t="-166" b="-166"/>
            </a:stretch>
          </a:blipFill>
        </p:spPr>
        <p:txBody>
          <a:bodyPr/>
          <a:lstStyle>
            <a:lvl1pPr marL="0" indent="0">
              <a:buFontTx/>
              <a:buNone/>
              <a:defRPr/>
            </a:lvl1pPr>
          </a:lstStyle>
          <a:p>
            <a:r>
              <a:rPr lang="en-US" dirty="0" smtClean="0"/>
              <a:t> </a:t>
            </a:r>
            <a:endParaRPr lang="en-US" dirty="0"/>
          </a:p>
        </p:txBody>
      </p:sp>
      <p:sp>
        <p:nvSpPr>
          <p:cNvPr id="23" name="Picture Placeholder 19"/>
          <p:cNvSpPr>
            <a:spLocks noGrp="1"/>
          </p:cNvSpPr>
          <p:nvPr>
            <p:ph type="pic" sz="quarter" idx="16" hasCustomPrompt="1"/>
          </p:nvPr>
        </p:nvSpPr>
        <p:spPr>
          <a:xfrm>
            <a:off x="8870984" y="2170113"/>
            <a:ext cx="2480035" cy="1830038"/>
          </a:xfrm>
          <a:blipFill>
            <a:blip r:embed="rId5"/>
            <a:srcRect/>
            <a:stretch>
              <a:fillRect t="-166" b="-166"/>
            </a:stretch>
          </a:blipFill>
        </p:spPr>
        <p:txBody>
          <a:bodyPr/>
          <a:lstStyle>
            <a:lvl1pPr marL="0" indent="0">
              <a:buFontTx/>
              <a:buNone/>
              <a:defRPr/>
            </a:lvl1pPr>
          </a:lstStyle>
          <a:p>
            <a:r>
              <a:rPr lang="en-US" dirty="0" smtClean="0"/>
              <a:t> </a:t>
            </a:r>
            <a:endParaRPr lang="en-US" dirty="0"/>
          </a:p>
        </p:txBody>
      </p:sp>
      <p:sp>
        <p:nvSpPr>
          <p:cNvPr id="27" name="Text Placeholder 26"/>
          <p:cNvSpPr>
            <a:spLocks noGrp="1"/>
          </p:cNvSpPr>
          <p:nvPr>
            <p:ph type="body" sz="quarter" idx="17" hasCustomPrompt="1"/>
          </p:nvPr>
        </p:nvSpPr>
        <p:spPr>
          <a:xfrm>
            <a:off x="835418"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8" name="Text Placeholder 26"/>
          <p:cNvSpPr>
            <a:spLocks noGrp="1"/>
          </p:cNvSpPr>
          <p:nvPr>
            <p:ph type="body" sz="quarter" idx="18" hasCustomPrompt="1"/>
          </p:nvPr>
        </p:nvSpPr>
        <p:spPr>
          <a:xfrm>
            <a:off x="3514060"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9" name="Text Placeholder 26"/>
          <p:cNvSpPr>
            <a:spLocks noGrp="1"/>
          </p:cNvSpPr>
          <p:nvPr>
            <p:ph type="body" sz="quarter" idx="19" hasCustomPrompt="1"/>
          </p:nvPr>
        </p:nvSpPr>
        <p:spPr>
          <a:xfrm>
            <a:off x="6192702"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30" name="Text Placeholder 26"/>
          <p:cNvSpPr>
            <a:spLocks noGrp="1"/>
          </p:cNvSpPr>
          <p:nvPr>
            <p:ph type="body" sz="quarter" idx="20" hasCustomPrompt="1"/>
          </p:nvPr>
        </p:nvSpPr>
        <p:spPr>
          <a:xfrm>
            <a:off x="8871343"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32" name="Text Placeholder 31"/>
          <p:cNvSpPr>
            <a:spLocks noGrp="1"/>
          </p:cNvSpPr>
          <p:nvPr>
            <p:ph type="body" sz="quarter" idx="21" hasCustomPrompt="1"/>
          </p:nvPr>
        </p:nvSpPr>
        <p:spPr>
          <a:xfrm>
            <a:off x="835418"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
        <p:nvSpPr>
          <p:cNvPr id="33" name="Text Placeholder 31"/>
          <p:cNvSpPr>
            <a:spLocks noGrp="1"/>
          </p:cNvSpPr>
          <p:nvPr>
            <p:ph type="body" sz="quarter" idx="22" hasCustomPrompt="1"/>
          </p:nvPr>
        </p:nvSpPr>
        <p:spPr>
          <a:xfrm>
            <a:off x="3513940"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
        <p:nvSpPr>
          <p:cNvPr id="34" name="Text Placeholder 31"/>
          <p:cNvSpPr>
            <a:spLocks noGrp="1"/>
          </p:cNvSpPr>
          <p:nvPr>
            <p:ph type="body" sz="quarter" idx="23" hasCustomPrompt="1"/>
          </p:nvPr>
        </p:nvSpPr>
        <p:spPr>
          <a:xfrm>
            <a:off x="6192462"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
        <p:nvSpPr>
          <p:cNvPr id="35" name="Text Placeholder 31"/>
          <p:cNvSpPr>
            <a:spLocks noGrp="1"/>
          </p:cNvSpPr>
          <p:nvPr>
            <p:ph type="body" sz="quarter" idx="24" hasCustomPrompt="1"/>
          </p:nvPr>
        </p:nvSpPr>
        <p:spPr>
          <a:xfrm>
            <a:off x="8870984"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Tree>
    <p:extLst>
      <p:ext uri="{BB962C8B-B14F-4D97-AF65-F5344CB8AC3E}">
        <p14:creationId xmlns:p14="http://schemas.microsoft.com/office/powerpoint/2010/main" val="20148410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9" name="Rectangle 8"/>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smtClean="0"/>
              <a:t>CLICK TO EDIT TITLE</a:t>
            </a:r>
            <a:endParaRPr lang="en-US" dirty="0"/>
          </a:p>
        </p:txBody>
      </p:sp>
      <p:sp>
        <p:nvSpPr>
          <p:cNvPr id="15" name="Picture Placeholder 19"/>
          <p:cNvSpPr>
            <a:spLocks noGrp="1"/>
          </p:cNvSpPr>
          <p:nvPr>
            <p:ph type="pic" sz="quarter" idx="13" hasCustomPrompt="1"/>
          </p:nvPr>
        </p:nvSpPr>
        <p:spPr>
          <a:xfrm>
            <a:off x="838200" y="2161599"/>
            <a:ext cx="3270576" cy="1853942"/>
          </a:xfrm>
          <a:blipFill>
            <a:blip r:embed="rId2"/>
            <a:srcRect/>
            <a:stretch>
              <a:fillRect t="-28" b="-28"/>
            </a:stretch>
          </a:blipFill>
        </p:spPr>
        <p:txBody>
          <a:bodyPr/>
          <a:lstStyle>
            <a:lvl1pPr marL="0" indent="0">
              <a:buFontTx/>
              <a:buNone/>
              <a:defRPr/>
            </a:lvl1pPr>
          </a:lstStyle>
          <a:p>
            <a:r>
              <a:rPr lang="en-US" dirty="0" smtClean="0"/>
              <a:t> </a:t>
            </a:r>
            <a:endParaRPr lang="en-US" dirty="0"/>
          </a:p>
        </p:txBody>
      </p:sp>
      <p:sp>
        <p:nvSpPr>
          <p:cNvPr id="18" name="Text Placeholder 26"/>
          <p:cNvSpPr>
            <a:spLocks noGrp="1"/>
          </p:cNvSpPr>
          <p:nvPr>
            <p:ph type="body" sz="quarter" idx="17" hasCustomPrompt="1"/>
          </p:nvPr>
        </p:nvSpPr>
        <p:spPr>
          <a:xfrm>
            <a:off x="838200"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2" name="Picture Placeholder 19"/>
          <p:cNvSpPr>
            <a:spLocks noGrp="1"/>
          </p:cNvSpPr>
          <p:nvPr>
            <p:ph type="pic" sz="quarter" idx="18" hasCustomPrompt="1"/>
          </p:nvPr>
        </p:nvSpPr>
        <p:spPr>
          <a:xfrm>
            <a:off x="4471002" y="2161599"/>
            <a:ext cx="3270576" cy="1853942"/>
          </a:xfrm>
          <a:blipFill>
            <a:blip r:embed="rId3"/>
            <a:srcRect/>
            <a:stretch>
              <a:fillRect t="-28" b="-28"/>
            </a:stretch>
          </a:blipFill>
        </p:spPr>
        <p:txBody>
          <a:bodyPr/>
          <a:lstStyle>
            <a:lvl1pPr marL="0" indent="0">
              <a:buFontTx/>
              <a:buNone/>
              <a:defRPr/>
            </a:lvl1pPr>
          </a:lstStyle>
          <a:p>
            <a:r>
              <a:rPr lang="en-US" dirty="0" smtClean="0"/>
              <a:t> </a:t>
            </a:r>
            <a:endParaRPr lang="en-US" dirty="0"/>
          </a:p>
        </p:txBody>
      </p:sp>
      <p:sp>
        <p:nvSpPr>
          <p:cNvPr id="23" name="Picture Placeholder 19"/>
          <p:cNvSpPr>
            <a:spLocks noGrp="1"/>
          </p:cNvSpPr>
          <p:nvPr>
            <p:ph type="pic" sz="quarter" idx="19" hasCustomPrompt="1"/>
          </p:nvPr>
        </p:nvSpPr>
        <p:spPr>
          <a:xfrm>
            <a:off x="8103803" y="2161599"/>
            <a:ext cx="3270576" cy="1853942"/>
          </a:xfrm>
          <a:blipFill>
            <a:blip r:embed="rId4"/>
            <a:srcRect/>
            <a:stretch>
              <a:fillRect l="-66" r="-66"/>
            </a:stretch>
          </a:blipFill>
        </p:spPr>
        <p:txBody>
          <a:bodyPr/>
          <a:lstStyle>
            <a:lvl1pPr marL="0" indent="0">
              <a:buFontTx/>
              <a:buNone/>
              <a:defRPr/>
            </a:lvl1pPr>
          </a:lstStyle>
          <a:p>
            <a:r>
              <a:rPr lang="en-US" dirty="0" smtClean="0"/>
              <a:t> </a:t>
            </a:r>
            <a:endParaRPr lang="en-US" dirty="0"/>
          </a:p>
        </p:txBody>
      </p:sp>
      <p:sp>
        <p:nvSpPr>
          <p:cNvPr id="24" name="Text Placeholder 26"/>
          <p:cNvSpPr>
            <a:spLocks noGrp="1"/>
          </p:cNvSpPr>
          <p:nvPr>
            <p:ph type="body" sz="quarter" idx="20" hasCustomPrompt="1"/>
          </p:nvPr>
        </p:nvSpPr>
        <p:spPr>
          <a:xfrm>
            <a:off x="4473877"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5" name="Text Placeholder 26"/>
          <p:cNvSpPr>
            <a:spLocks noGrp="1"/>
          </p:cNvSpPr>
          <p:nvPr>
            <p:ph type="body" sz="quarter" idx="21" hasCustomPrompt="1"/>
          </p:nvPr>
        </p:nvSpPr>
        <p:spPr>
          <a:xfrm>
            <a:off x="8109554"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Tree>
    <p:extLst>
      <p:ext uri="{BB962C8B-B14F-4D97-AF65-F5344CB8AC3E}">
        <p14:creationId xmlns:p14="http://schemas.microsoft.com/office/powerpoint/2010/main" val="4537506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9" name="Rectangle 8"/>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9"/>
          <p:cNvSpPr>
            <a:spLocks noGrp="1"/>
          </p:cNvSpPr>
          <p:nvPr>
            <p:ph type="pic" sz="quarter" idx="13" hasCustomPrompt="1"/>
          </p:nvPr>
        </p:nvSpPr>
        <p:spPr>
          <a:xfrm>
            <a:off x="838200" y="1444367"/>
            <a:ext cx="4717279" cy="2674012"/>
          </a:xfrm>
          <a:blipFill>
            <a:blip r:embed="rId2"/>
            <a:srcRect/>
            <a:stretch>
              <a:fillRect t="-28" b="-28"/>
            </a:stretch>
          </a:blipFill>
        </p:spPr>
        <p:txBody>
          <a:bodyPr/>
          <a:lstStyle>
            <a:lvl1pPr marL="0" indent="0">
              <a:buFontTx/>
              <a:buNone/>
              <a:defRPr/>
            </a:lvl1pPr>
          </a:lstStyle>
          <a:p>
            <a:r>
              <a:rPr lang="en-US" dirty="0" smtClean="0"/>
              <a:t> </a:t>
            </a:r>
            <a:endParaRPr lang="en-US" dirty="0"/>
          </a:p>
        </p:txBody>
      </p:sp>
      <p:sp>
        <p:nvSpPr>
          <p:cNvPr id="11" name="Text Placeholder 26"/>
          <p:cNvSpPr>
            <a:spLocks noGrp="1"/>
          </p:cNvSpPr>
          <p:nvPr>
            <p:ph type="body" sz="quarter" idx="17" hasCustomPrompt="1"/>
          </p:nvPr>
        </p:nvSpPr>
        <p:spPr>
          <a:xfrm>
            <a:off x="838199"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12" name="Picture Placeholder 19"/>
          <p:cNvSpPr>
            <a:spLocks noGrp="1"/>
          </p:cNvSpPr>
          <p:nvPr>
            <p:ph type="pic" sz="quarter" idx="18" hasCustomPrompt="1"/>
          </p:nvPr>
        </p:nvSpPr>
        <p:spPr>
          <a:xfrm>
            <a:off x="6636521" y="1444367"/>
            <a:ext cx="4717279" cy="2674012"/>
          </a:xfrm>
          <a:blipFill>
            <a:blip r:embed="rId3"/>
            <a:srcRect/>
            <a:stretch>
              <a:fillRect t="-28" b="-28"/>
            </a:stretch>
          </a:blipFill>
        </p:spPr>
        <p:txBody>
          <a:bodyPr/>
          <a:lstStyle>
            <a:lvl1pPr marL="0" indent="0">
              <a:buFontTx/>
              <a:buNone/>
              <a:defRPr/>
            </a:lvl1pPr>
          </a:lstStyle>
          <a:p>
            <a:r>
              <a:rPr lang="en-US" dirty="0" smtClean="0"/>
              <a:t> </a:t>
            </a:r>
            <a:endParaRPr lang="en-US" dirty="0"/>
          </a:p>
        </p:txBody>
      </p:sp>
      <p:sp>
        <p:nvSpPr>
          <p:cNvPr id="13" name="Text Placeholder 26"/>
          <p:cNvSpPr>
            <a:spLocks noGrp="1"/>
          </p:cNvSpPr>
          <p:nvPr>
            <p:ph type="body" sz="quarter" idx="19" hasCustomPrompt="1"/>
          </p:nvPr>
        </p:nvSpPr>
        <p:spPr>
          <a:xfrm>
            <a:off x="6636521"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Tree>
    <p:extLst>
      <p:ext uri="{BB962C8B-B14F-4D97-AF65-F5344CB8AC3E}">
        <p14:creationId xmlns:p14="http://schemas.microsoft.com/office/powerpoint/2010/main" val="181102392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laceholder">
    <p:spTree>
      <p:nvGrpSpPr>
        <p:cNvPr id="1" name=""/>
        <p:cNvGrpSpPr/>
        <p:nvPr/>
      </p:nvGrpSpPr>
      <p:grpSpPr>
        <a:xfrm>
          <a:off x="0" y="0"/>
          <a:ext cx="0" cy="0"/>
          <a:chOff x="0" y="0"/>
          <a:chExt cx="0" cy="0"/>
        </a:xfrm>
      </p:grpSpPr>
      <p:sp>
        <p:nvSpPr>
          <p:cNvPr id="9" name="Rectangle 8"/>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edia Placeholder 9"/>
          <p:cNvSpPr>
            <a:spLocks noGrp="1"/>
          </p:cNvSpPr>
          <p:nvPr>
            <p:ph type="media" sz="quarter" idx="10" hasCustomPrompt="1"/>
          </p:nvPr>
        </p:nvSpPr>
        <p:spPr>
          <a:xfrm>
            <a:off x="314325" y="266700"/>
            <a:ext cx="11560175" cy="4959350"/>
          </a:xfrm>
        </p:spPr>
        <p:txBody>
          <a:bodyPr/>
          <a:lstStyle>
            <a:lvl1pPr marL="0" indent="0">
              <a:buNone/>
              <a:defRPr/>
            </a:lvl1pPr>
          </a:lstStyle>
          <a:p>
            <a:r>
              <a:rPr lang="en-US" dirty="0" smtClean="0"/>
              <a:t> </a:t>
            </a:r>
            <a:endParaRPr lang="en-US" dirty="0"/>
          </a:p>
        </p:txBody>
      </p:sp>
      <p:sp>
        <p:nvSpPr>
          <p:cNvPr id="12" name="Text Placeholder 11"/>
          <p:cNvSpPr>
            <a:spLocks noGrp="1"/>
          </p:cNvSpPr>
          <p:nvPr>
            <p:ph type="body" sz="quarter" idx="11" hasCustomPrompt="1"/>
          </p:nvPr>
        </p:nvSpPr>
        <p:spPr>
          <a:xfrm>
            <a:off x="314325" y="5584245"/>
            <a:ext cx="11560175" cy="982663"/>
          </a:xfrm>
        </p:spPr>
        <p:txBody>
          <a:bodyPr>
            <a:normAutofit/>
          </a:bodyPr>
          <a:lstStyle>
            <a:lvl1pPr marL="0" indent="0">
              <a:buFontTx/>
              <a:buNone/>
              <a:defRPr sz="2000" b="0" baseline="0">
                <a:solidFill>
                  <a:schemeClr val="tx1"/>
                </a:solidFill>
              </a:defRPr>
            </a:lvl1pPr>
            <a:lvl3pPr marL="914400" indent="0">
              <a:buNone/>
              <a:defRPr/>
            </a:lvl3pPr>
          </a:lstStyle>
          <a:p>
            <a:r>
              <a:rPr lang="en-US" dirty="0" smtClean="0"/>
              <a:t>Placing a Video: Click the icon above to “insert video.”</a:t>
            </a:r>
          </a:p>
          <a:p>
            <a:r>
              <a:rPr lang="en-US" dirty="0" smtClean="0"/>
              <a:t>Browse, add your YouTube link, or embed your video.</a:t>
            </a:r>
          </a:p>
        </p:txBody>
      </p:sp>
    </p:spTree>
    <p:extLst>
      <p:ext uri="{BB962C8B-B14F-4D97-AF65-F5344CB8AC3E}">
        <p14:creationId xmlns:p14="http://schemas.microsoft.com/office/powerpoint/2010/main" val="81074500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Connec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1048327"/>
            <a:ext cx="10515600" cy="1027430"/>
          </a:xfrm>
        </p:spPr>
        <p:txBody>
          <a:bodyPr>
            <a:normAutofit/>
          </a:bodyPr>
          <a:lstStyle>
            <a:lvl1pPr algn="ctr">
              <a:defRPr sz="4000">
                <a:solidFill>
                  <a:schemeClr val="bg1"/>
                </a:solidFill>
              </a:defRPr>
            </a:lvl1pPr>
          </a:lstStyle>
          <a:p>
            <a:r>
              <a:rPr lang="en-US" dirty="0" smtClean="0"/>
              <a:t>CONNECT WITH US</a:t>
            </a:r>
            <a:endParaRPr lang="en-US" dirty="0"/>
          </a:p>
        </p:txBody>
      </p:sp>
      <p:sp>
        <p:nvSpPr>
          <p:cNvPr id="6" name="Text Placeholder 5"/>
          <p:cNvSpPr>
            <a:spLocks noGrp="1"/>
          </p:cNvSpPr>
          <p:nvPr>
            <p:ph type="body" sz="quarter" idx="11" hasCustomPrompt="1"/>
          </p:nvPr>
        </p:nvSpPr>
        <p:spPr>
          <a:xfrm>
            <a:off x="838200" y="3415717"/>
            <a:ext cx="1731464" cy="436118"/>
          </a:xfrm>
        </p:spPr>
        <p:txBody>
          <a:bodyPr>
            <a:normAutofit/>
          </a:bodyPr>
          <a:lstStyle>
            <a:lvl1pPr marL="0" indent="0" algn="ctr">
              <a:buNone/>
              <a:defRPr sz="2000">
                <a:solidFill>
                  <a:schemeClr val="bg1"/>
                </a:solidFill>
              </a:defRPr>
            </a:lvl1pPr>
          </a:lstStyle>
          <a:p>
            <a:pPr lvl="0"/>
            <a:r>
              <a:rPr lang="en-US" dirty="0" smtClean="0"/>
              <a:t>/</a:t>
            </a:r>
            <a:r>
              <a:rPr lang="en-US" dirty="0" err="1" smtClean="0"/>
              <a:t>OregonDOT</a:t>
            </a:r>
            <a:endParaRPr lang="en-US" dirty="0"/>
          </a:p>
        </p:txBody>
      </p:sp>
      <p:sp>
        <p:nvSpPr>
          <p:cNvPr id="4" name="Picture Placeholder 3"/>
          <p:cNvSpPr>
            <a:spLocks noGrp="1"/>
          </p:cNvSpPr>
          <p:nvPr>
            <p:ph type="pic" sz="quarter" idx="12" hasCustomPrompt="1"/>
          </p:nvPr>
        </p:nvSpPr>
        <p:spPr>
          <a:xfrm>
            <a:off x="1338172" y="2583685"/>
            <a:ext cx="731520" cy="731520"/>
          </a:xfrm>
          <a:blipFill>
            <a:blip r:embed="rId3"/>
            <a:stretch>
              <a:fillRect t="-28" b="-28"/>
            </a:stretch>
          </a:blipFill>
        </p:spPr>
        <p:txBody>
          <a:bodyPr/>
          <a:lstStyle>
            <a:lvl1pPr marL="0" indent="0">
              <a:buNone/>
              <a:defRPr/>
            </a:lvl1pPr>
          </a:lstStyle>
          <a:p>
            <a:r>
              <a:rPr lang="en-US" dirty="0" smtClean="0"/>
              <a:t> </a:t>
            </a:r>
            <a:endParaRPr lang="en-US" dirty="0"/>
          </a:p>
        </p:txBody>
      </p:sp>
      <p:sp>
        <p:nvSpPr>
          <p:cNvPr id="8" name="Text Placeholder 5"/>
          <p:cNvSpPr>
            <a:spLocks noGrp="1"/>
          </p:cNvSpPr>
          <p:nvPr>
            <p:ph type="body" sz="quarter" idx="13" hasCustomPrompt="1"/>
          </p:nvPr>
        </p:nvSpPr>
        <p:spPr>
          <a:xfrm>
            <a:off x="2994605" y="3415717"/>
            <a:ext cx="1731464" cy="436118"/>
          </a:xfrm>
        </p:spPr>
        <p:txBody>
          <a:bodyPr>
            <a:normAutofit/>
          </a:bodyPr>
          <a:lstStyle>
            <a:lvl1pPr marL="0" indent="0" algn="ctr">
              <a:buNone/>
              <a:defRPr sz="2000">
                <a:solidFill>
                  <a:schemeClr val="bg1"/>
                </a:solidFill>
              </a:defRPr>
            </a:lvl1pPr>
          </a:lstStyle>
          <a:p>
            <a:pPr algn="ctr"/>
            <a:r>
              <a:rPr lang="en-US" sz="2000" dirty="0" smtClean="0">
                <a:solidFill>
                  <a:schemeClr val="bg1"/>
                </a:solidFill>
              </a:rPr>
              <a:t>@</a:t>
            </a:r>
            <a:r>
              <a:rPr lang="en-US" sz="2000" dirty="0" err="1" smtClean="0">
                <a:solidFill>
                  <a:schemeClr val="bg1"/>
                </a:solidFill>
              </a:rPr>
              <a:t>OregonDOT</a:t>
            </a:r>
            <a:endParaRPr lang="en-US" sz="2000" dirty="0">
              <a:solidFill>
                <a:schemeClr val="bg1"/>
              </a:solidFill>
            </a:endParaRPr>
          </a:p>
        </p:txBody>
      </p:sp>
      <p:sp>
        <p:nvSpPr>
          <p:cNvPr id="11" name="Picture Placeholder 3"/>
          <p:cNvSpPr>
            <a:spLocks noGrp="1"/>
          </p:cNvSpPr>
          <p:nvPr>
            <p:ph type="pic" sz="quarter" idx="14" hasCustomPrompt="1"/>
          </p:nvPr>
        </p:nvSpPr>
        <p:spPr>
          <a:xfrm>
            <a:off x="3494577" y="2583685"/>
            <a:ext cx="731520" cy="731520"/>
          </a:xfrm>
          <a:blipFill>
            <a:blip r:embed="rId4"/>
            <a:stretch>
              <a:fillRect t="-28" b="-28"/>
            </a:stretch>
          </a:blipFill>
        </p:spPr>
        <p:txBody>
          <a:bodyPr/>
          <a:lstStyle>
            <a:lvl1pPr marL="0" indent="0">
              <a:buNone/>
              <a:defRPr/>
            </a:lvl1pPr>
          </a:lstStyle>
          <a:p>
            <a:r>
              <a:rPr lang="en-US" dirty="0" smtClean="0"/>
              <a:t> </a:t>
            </a:r>
            <a:endParaRPr lang="en-US" dirty="0"/>
          </a:p>
        </p:txBody>
      </p:sp>
      <p:sp>
        <p:nvSpPr>
          <p:cNvPr id="12" name="Text Placeholder 5"/>
          <p:cNvSpPr>
            <a:spLocks noGrp="1"/>
          </p:cNvSpPr>
          <p:nvPr>
            <p:ph type="body" sz="quarter" idx="15" hasCustomPrompt="1"/>
          </p:nvPr>
        </p:nvSpPr>
        <p:spPr>
          <a:xfrm>
            <a:off x="5151010" y="3415717"/>
            <a:ext cx="1731464" cy="436118"/>
          </a:xfrm>
        </p:spPr>
        <p:txBody>
          <a:bodyPr>
            <a:normAutofit/>
          </a:bodyPr>
          <a:lstStyle>
            <a:lvl1pPr marL="0" indent="0" algn="ctr">
              <a:buNone/>
              <a:defRPr sz="2000">
                <a:solidFill>
                  <a:schemeClr val="bg1"/>
                </a:solidFill>
              </a:defRPr>
            </a:lvl1pPr>
          </a:lstStyle>
          <a:p>
            <a:pPr algn="ctr"/>
            <a:r>
              <a:rPr lang="en-US" sz="2000" dirty="0" smtClean="0">
                <a:solidFill>
                  <a:schemeClr val="bg1"/>
                </a:solidFill>
              </a:rPr>
              <a:t>@</a:t>
            </a:r>
            <a:r>
              <a:rPr lang="en-US" sz="2000" dirty="0" err="1" smtClean="0">
                <a:solidFill>
                  <a:schemeClr val="bg1"/>
                </a:solidFill>
              </a:rPr>
              <a:t>Oregon_DOT</a:t>
            </a:r>
            <a:endParaRPr lang="en-US" sz="2000" dirty="0">
              <a:solidFill>
                <a:schemeClr val="bg1"/>
              </a:solidFill>
            </a:endParaRPr>
          </a:p>
        </p:txBody>
      </p:sp>
      <p:sp>
        <p:nvSpPr>
          <p:cNvPr id="13" name="Picture Placeholder 3"/>
          <p:cNvSpPr>
            <a:spLocks noGrp="1"/>
          </p:cNvSpPr>
          <p:nvPr>
            <p:ph type="pic" sz="quarter" idx="16" hasCustomPrompt="1"/>
          </p:nvPr>
        </p:nvSpPr>
        <p:spPr>
          <a:xfrm>
            <a:off x="5650982" y="2583685"/>
            <a:ext cx="731520" cy="731520"/>
          </a:xfrm>
          <a:blipFill>
            <a:blip r:embed="rId5"/>
            <a:stretch>
              <a:fillRect t="-28" b="-28"/>
            </a:stretch>
          </a:blipFill>
        </p:spPr>
        <p:txBody>
          <a:bodyPr/>
          <a:lstStyle>
            <a:lvl1pPr marL="0" indent="0">
              <a:buNone/>
              <a:defRPr/>
            </a:lvl1pPr>
          </a:lstStyle>
          <a:p>
            <a:r>
              <a:rPr lang="en-US" dirty="0" smtClean="0"/>
              <a:t> </a:t>
            </a:r>
            <a:endParaRPr lang="en-US" dirty="0"/>
          </a:p>
        </p:txBody>
      </p:sp>
      <p:sp>
        <p:nvSpPr>
          <p:cNvPr id="14" name="Text Placeholder 5"/>
          <p:cNvSpPr>
            <a:spLocks noGrp="1"/>
          </p:cNvSpPr>
          <p:nvPr>
            <p:ph type="body" sz="quarter" idx="17" hasCustomPrompt="1"/>
          </p:nvPr>
        </p:nvSpPr>
        <p:spPr>
          <a:xfrm>
            <a:off x="7095083" y="3415717"/>
            <a:ext cx="2156125" cy="436118"/>
          </a:xfrm>
        </p:spPr>
        <p:txBody>
          <a:bodyPr>
            <a:normAutofit/>
          </a:bodyPr>
          <a:lstStyle>
            <a:lvl1pPr marL="0" indent="0" algn="ctr">
              <a:buNone/>
              <a:defRPr sz="2000">
                <a:solidFill>
                  <a:schemeClr val="bg1"/>
                </a:solidFill>
              </a:defRPr>
            </a:lvl1pPr>
          </a:lstStyle>
          <a:p>
            <a:pPr algn="ctr"/>
            <a:r>
              <a:rPr lang="en-US" sz="2000" dirty="0" smtClean="0">
                <a:solidFill>
                  <a:schemeClr val="bg1"/>
                </a:solidFill>
              </a:rPr>
              <a:t>/company/</a:t>
            </a:r>
            <a:r>
              <a:rPr lang="en-US" sz="2000" dirty="0" err="1" smtClean="0">
                <a:solidFill>
                  <a:schemeClr val="bg1"/>
                </a:solidFill>
              </a:rPr>
              <a:t>oregon</a:t>
            </a:r>
            <a:r>
              <a:rPr lang="en-US" sz="2000" dirty="0" smtClean="0">
                <a:solidFill>
                  <a:schemeClr val="bg1"/>
                </a:solidFill>
              </a:rPr>
              <a:t>-department-of-transportation/</a:t>
            </a:r>
            <a:endParaRPr lang="en-US" sz="2000" dirty="0">
              <a:solidFill>
                <a:schemeClr val="bg1"/>
              </a:solidFill>
            </a:endParaRPr>
          </a:p>
        </p:txBody>
      </p:sp>
      <p:sp>
        <p:nvSpPr>
          <p:cNvPr id="15" name="Picture Placeholder 3"/>
          <p:cNvSpPr>
            <a:spLocks noGrp="1"/>
          </p:cNvSpPr>
          <p:nvPr>
            <p:ph type="pic" sz="quarter" idx="18" hasCustomPrompt="1"/>
          </p:nvPr>
        </p:nvSpPr>
        <p:spPr>
          <a:xfrm>
            <a:off x="7807386" y="2583685"/>
            <a:ext cx="731520" cy="731520"/>
          </a:xfrm>
          <a:blipFill>
            <a:blip r:embed="rId6"/>
            <a:stretch>
              <a:fillRect t="-28" b="-28"/>
            </a:stretch>
          </a:blipFill>
        </p:spPr>
        <p:txBody>
          <a:bodyPr/>
          <a:lstStyle>
            <a:lvl1pPr marL="0" indent="0">
              <a:buNone/>
              <a:defRPr/>
            </a:lvl1pPr>
          </a:lstStyle>
          <a:p>
            <a:r>
              <a:rPr lang="en-US" dirty="0" smtClean="0"/>
              <a:t> </a:t>
            </a:r>
            <a:endParaRPr lang="en-US" dirty="0"/>
          </a:p>
        </p:txBody>
      </p:sp>
      <p:sp>
        <p:nvSpPr>
          <p:cNvPr id="16" name="Text Placeholder 5"/>
          <p:cNvSpPr>
            <a:spLocks noGrp="1"/>
          </p:cNvSpPr>
          <p:nvPr>
            <p:ph type="body" sz="quarter" idx="19" hasCustomPrompt="1"/>
          </p:nvPr>
        </p:nvSpPr>
        <p:spPr>
          <a:xfrm>
            <a:off x="9463818" y="3415717"/>
            <a:ext cx="1731464" cy="436118"/>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US" sz="2000" dirty="0" smtClean="0">
                <a:solidFill>
                  <a:schemeClr val="bg1"/>
                </a:solidFill>
              </a:rPr>
              <a:t>/</a:t>
            </a:r>
            <a:r>
              <a:rPr lang="en-US" sz="2000" dirty="0" err="1" smtClean="0">
                <a:solidFill>
                  <a:schemeClr val="bg1"/>
                </a:solidFill>
              </a:rPr>
              <a:t>OregonDOT</a:t>
            </a:r>
            <a:endParaRPr lang="en-US" sz="2000" dirty="0" smtClean="0">
              <a:solidFill>
                <a:schemeClr val="bg1"/>
              </a:solidFill>
            </a:endParaRPr>
          </a:p>
        </p:txBody>
      </p:sp>
      <p:sp>
        <p:nvSpPr>
          <p:cNvPr id="17" name="Picture Placeholder 3"/>
          <p:cNvSpPr>
            <a:spLocks noGrp="1"/>
          </p:cNvSpPr>
          <p:nvPr>
            <p:ph type="pic" sz="quarter" idx="20" hasCustomPrompt="1"/>
          </p:nvPr>
        </p:nvSpPr>
        <p:spPr>
          <a:xfrm>
            <a:off x="9963790" y="2583685"/>
            <a:ext cx="731520" cy="731520"/>
          </a:xfrm>
          <a:blipFill>
            <a:blip r:embed="rId7"/>
            <a:stretch>
              <a:fillRect t="-28" b="-28"/>
            </a:stretch>
          </a:blipFill>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26565762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810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5" name="TextBox 4"/>
          <p:cNvSpPr txBox="1"/>
          <p:nvPr userDrawn="1"/>
        </p:nvSpPr>
        <p:spPr>
          <a:xfrm>
            <a:off x="356260" y="463138"/>
            <a:ext cx="3384467" cy="523220"/>
          </a:xfrm>
          <a:prstGeom prst="rect">
            <a:avLst/>
          </a:prstGeom>
          <a:noFill/>
        </p:spPr>
        <p:txBody>
          <a:bodyPr wrap="square" rtlCol="0">
            <a:spAutoFit/>
          </a:bodyPr>
          <a:lstStyle/>
          <a:p>
            <a:r>
              <a:rPr lang="en-US" sz="2800" dirty="0" smtClean="0">
                <a:latin typeface="Franklin Gothic Demi Cond" panose="020B0706030402020204" pitchFamily="34" charset="0"/>
              </a:rPr>
              <a:t>REFERENCES/TOOLS</a:t>
            </a:r>
            <a:endParaRPr lang="en-US" sz="2800" dirty="0">
              <a:latin typeface="Franklin Gothic Demi Cond" panose="020B0706030402020204" pitchFamily="34" charset="0"/>
            </a:endParaRPr>
          </a:p>
        </p:txBody>
      </p:sp>
      <p:sp>
        <p:nvSpPr>
          <p:cNvPr id="54" name="TextBox 53"/>
          <p:cNvSpPr txBox="1"/>
          <p:nvPr userDrawn="1"/>
        </p:nvSpPr>
        <p:spPr>
          <a:xfrm>
            <a:off x="364946" y="1746304"/>
            <a:ext cx="1365700" cy="369332"/>
          </a:xfrm>
          <a:prstGeom prst="rect">
            <a:avLst/>
          </a:prstGeom>
          <a:noFill/>
        </p:spPr>
        <p:txBody>
          <a:bodyPr wrap="square" rtlCol="0">
            <a:spAutoFit/>
          </a:bodyPr>
          <a:lstStyle/>
          <a:p>
            <a:pPr algn="l"/>
            <a:r>
              <a:rPr lang="en-US" baseline="0" dirty="0" smtClean="0"/>
              <a:t>Scooter</a:t>
            </a:r>
            <a:endParaRPr lang="en-US" dirty="0"/>
          </a:p>
        </p:txBody>
      </p:sp>
      <p:sp>
        <p:nvSpPr>
          <p:cNvPr id="55" name="TextBox 54"/>
          <p:cNvSpPr txBox="1"/>
          <p:nvPr userDrawn="1"/>
        </p:nvSpPr>
        <p:spPr>
          <a:xfrm>
            <a:off x="364946" y="2565194"/>
            <a:ext cx="1365700" cy="369332"/>
          </a:xfrm>
          <a:prstGeom prst="rect">
            <a:avLst/>
          </a:prstGeom>
          <a:noFill/>
        </p:spPr>
        <p:txBody>
          <a:bodyPr wrap="square" rtlCol="0">
            <a:spAutoFit/>
          </a:bodyPr>
          <a:lstStyle/>
          <a:p>
            <a:pPr algn="l"/>
            <a:r>
              <a:rPr lang="en-US" baseline="0" dirty="0" smtClean="0"/>
              <a:t>ODOT Blue</a:t>
            </a:r>
            <a:endParaRPr lang="en-US" dirty="0"/>
          </a:p>
        </p:txBody>
      </p:sp>
      <p:sp>
        <p:nvSpPr>
          <p:cNvPr id="56" name="TextBox 55"/>
          <p:cNvSpPr txBox="1"/>
          <p:nvPr userDrawn="1"/>
        </p:nvSpPr>
        <p:spPr>
          <a:xfrm>
            <a:off x="364945" y="3384084"/>
            <a:ext cx="1492467" cy="369332"/>
          </a:xfrm>
          <a:prstGeom prst="rect">
            <a:avLst/>
          </a:prstGeom>
          <a:noFill/>
        </p:spPr>
        <p:txBody>
          <a:bodyPr wrap="square" rtlCol="0">
            <a:spAutoFit/>
          </a:bodyPr>
          <a:lstStyle/>
          <a:p>
            <a:pPr algn="l"/>
            <a:r>
              <a:rPr lang="en-US" baseline="0" dirty="0" smtClean="0"/>
              <a:t>ODOT Orange</a:t>
            </a:r>
            <a:endParaRPr lang="en-US" dirty="0"/>
          </a:p>
        </p:txBody>
      </p:sp>
      <p:sp>
        <p:nvSpPr>
          <p:cNvPr id="57" name="TextBox 56"/>
          <p:cNvSpPr txBox="1"/>
          <p:nvPr userDrawn="1"/>
        </p:nvSpPr>
        <p:spPr>
          <a:xfrm>
            <a:off x="364946" y="4202974"/>
            <a:ext cx="1365700" cy="369332"/>
          </a:xfrm>
          <a:prstGeom prst="rect">
            <a:avLst/>
          </a:prstGeom>
          <a:noFill/>
        </p:spPr>
        <p:txBody>
          <a:bodyPr wrap="square" rtlCol="0">
            <a:spAutoFit/>
          </a:bodyPr>
          <a:lstStyle/>
          <a:p>
            <a:pPr algn="l"/>
            <a:r>
              <a:rPr lang="en-US" baseline="0" dirty="0" smtClean="0"/>
              <a:t>Black</a:t>
            </a:r>
            <a:endParaRPr lang="en-US" dirty="0"/>
          </a:p>
        </p:txBody>
      </p:sp>
      <p:sp>
        <p:nvSpPr>
          <p:cNvPr id="58" name="TextBox 57"/>
          <p:cNvSpPr txBox="1"/>
          <p:nvPr userDrawn="1"/>
        </p:nvSpPr>
        <p:spPr>
          <a:xfrm>
            <a:off x="364946" y="4882158"/>
            <a:ext cx="1492466" cy="646331"/>
          </a:xfrm>
          <a:prstGeom prst="rect">
            <a:avLst/>
          </a:prstGeom>
          <a:noFill/>
        </p:spPr>
        <p:txBody>
          <a:bodyPr wrap="square" rtlCol="0">
            <a:spAutoFit/>
          </a:bodyPr>
          <a:lstStyle/>
          <a:p>
            <a:pPr algn="l"/>
            <a:r>
              <a:rPr lang="en-US" baseline="0" dirty="0" smtClean="0"/>
              <a:t>White w/ODOT Blue</a:t>
            </a:r>
            <a:endParaRPr lang="en-US" dirty="0"/>
          </a:p>
        </p:txBody>
      </p:sp>
      <p:sp>
        <p:nvSpPr>
          <p:cNvPr id="59" name="TextBox 58"/>
          <p:cNvSpPr txBox="1"/>
          <p:nvPr userDrawn="1"/>
        </p:nvSpPr>
        <p:spPr>
          <a:xfrm>
            <a:off x="1750116" y="1212976"/>
            <a:ext cx="919367" cy="276999"/>
          </a:xfrm>
          <a:prstGeom prst="rect">
            <a:avLst/>
          </a:prstGeom>
          <a:noFill/>
        </p:spPr>
        <p:txBody>
          <a:bodyPr wrap="square" rtlCol="0">
            <a:spAutoFit/>
          </a:bodyPr>
          <a:lstStyle/>
          <a:p>
            <a:pPr algn="ctr"/>
            <a:r>
              <a:rPr lang="en-US" sz="1200" baseline="0" dirty="0" smtClean="0"/>
              <a:t>Facebook</a:t>
            </a:r>
            <a:endParaRPr lang="en-US" sz="1200" dirty="0"/>
          </a:p>
        </p:txBody>
      </p:sp>
      <p:sp>
        <p:nvSpPr>
          <p:cNvPr id="60" name="TextBox 59"/>
          <p:cNvSpPr txBox="1"/>
          <p:nvPr userDrawn="1"/>
        </p:nvSpPr>
        <p:spPr>
          <a:xfrm>
            <a:off x="2680620" y="1212976"/>
            <a:ext cx="919367" cy="276999"/>
          </a:xfrm>
          <a:prstGeom prst="rect">
            <a:avLst/>
          </a:prstGeom>
          <a:noFill/>
        </p:spPr>
        <p:txBody>
          <a:bodyPr wrap="square" rtlCol="0">
            <a:spAutoFit/>
          </a:bodyPr>
          <a:lstStyle/>
          <a:p>
            <a:pPr algn="ctr"/>
            <a:r>
              <a:rPr lang="en-US" sz="1200" baseline="0" dirty="0" smtClean="0"/>
              <a:t>Twitter</a:t>
            </a:r>
            <a:endParaRPr lang="en-US" sz="1200" dirty="0"/>
          </a:p>
        </p:txBody>
      </p:sp>
      <p:sp>
        <p:nvSpPr>
          <p:cNvPr id="61" name="TextBox 60"/>
          <p:cNvSpPr txBox="1"/>
          <p:nvPr userDrawn="1"/>
        </p:nvSpPr>
        <p:spPr>
          <a:xfrm>
            <a:off x="3611124" y="1212976"/>
            <a:ext cx="919367" cy="276999"/>
          </a:xfrm>
          <a:prstGeom prst="rect">
            <a:avLst/>
          </a:prstGeom>
          <a:noFill/>
        </p:spPr>
        <p:txBody>
          <a:bodyPr wrap="square" rtlCol="0">
            <a:spAutoFit/>
          </a:bodyPr>
          <a:lstStyle/>
          <a:p>
            <a:pPr algn="ctr"/>
            <a:r>
              <a:rPr lang="en-US" sz="1200" baseline="0" dirty="0" smtClean="0"/>
              <a:t>Instagram</a:t>
            </a:r>
            <a:endParaRPr lang="en-US" sz="1200" dirty="0"/>
          </a:p>
        </p:txBody>
      </p:sp>
      <p:sp>
        <p:nvSpPr>
          <p:cNvPr id="62" name="TextBox 61"/>
          <p:cNvSpPr txBox="1"/>
          <p:nvPr userDrawn="1"/>
        </p:nvSpPr>
        <p:spPr>
          <a:xfrm>
            <a:off x="4541628" y="1212976"/>
            <a:ext cx="919367" cy="276999"/>
          </a:xfrm>
          <a:prstGeom prst="rect">
            <a:avLst/>
          </a:prstGeom>
          <a:noFill/>
        </p:spPr>
        <p:txBody>
          <a:bodyPr wrap="square" rtlCol="0">
            <a:spAutoFit/>
          </a:bodyPr>
          <a:lstStyle/>
          <a:p>
            <a:pPr algn="ctr"/>
            <a:r>
              <a:rPr lang="en-US" sz="1200" baseline="0" dirty="0" smtClean="0"/>
              <a:t>LinkedIn</a:t>
            </a:r>
            <a:endParaRPr lang="en-US" sz="1200" dirty="0"/>
          </a:p>
        </p:txBody>
      </p:sp>
      <p:sp>
        <p:nvSpPr>
          <p:cNvPr id="63" name="TextBox 62"/>
          <p:cNvSpPr txBox="1"/>
          <p:nvPr userDrawn="1"/>
        </p:nvSpPr>
        <p:spPr>
          <a:xfrm>
            <a:off x="5472132" y="1212976"/>
            <a:ext cx="919367" cy="276999"/>
          </a:xfrm>
          <a:prstGeom prst="rect">
            <a:avLst/>
          </a:prstGeom>
          <a:noFill/>
        </p:spPr>
        <p:txBody>
          <a:bodyPr wrap="square" rtlCol="0">
            <a:spAutoFit/>
          </a:bodyPr>
          <a:lstStyle/>
          <a:p>
            <a:pPr algn="ctr"/>
            <a:r>
              <a:rPr lang="en-US" sz="1200" baseline="0" dirty="0" smtClean="0"/>
              <a:t>YouTube</a:t>
            </a:r>
            <a:endParaRPr lang="en-US" sz="1200" dirty="0"/>
          </a:p>
        </p:txBody>
      </p:sp>
      <p:sp>
        <p:nvSpPr>
          <p:cNvPr id="64" name="TextBox 63"/>
          <p:cNvSpPr txBox="1"/>
          <p:nvPr userDrawn="1"/>
        </p:nvSpPr>
        <p:spPr>
          <a:xfrm>
            <a:off x="6402636" y="1212976"/>
            <a:ext cx="919367" cy="276999"/>
          </a:xfrm>
          <a:prstGeom prst="rect">
            <a:avLst/>
          </a:prstGeom>
          <a:noFill/>
        </p:spPr>
        <p:txBody>
          <a:bodyPr wrap="square" rtlCol="0">
            <a:spAutoFit/>
          </a:bodyPr>
          <a:lstStyle/>
          <a:p>
            <a:pPr algn="ctr"/>
            <a:r>
              <a:rPr lang="en-US" sz="1200" baseline="0" dirty="0" smtClean="0"/>
              <a:t>Website</a:t>
            </a:r>
            <a:endParaRPr lang="en-US" sz="1200" dirty="0"/>
          </a:p>
        </p:txBody>
      </p:sp>
      <p:sp>
        <p:nvSpPr>
          <p:cNvPr id="65" name="TextBox 64"/>
          <p:cNvSpPr txBox="1"/>
          <p:nvPr userDrawn="1"/>
        </p:nvSpPr>
        <p:spPr>
          <a:xfrm>
            <a:off x="7333140" y="1212976"/>
            <a:ext cx="919367" cy="276999"/>
          </a:xfrm>
          <a:prstGeom prst="rect">
            <a:avLst/>
          </a:prstGeom>
          <a:noFill/>
        </p:spPr>
        <p:txBody>
          <a:bodyPr wrap="square" rtlCol="0">
            <a:spAutoFit/>
          </a:bodyPr>
          <a:lstStyle/>
          <a:p>
            <a:pPr algn="ctr"/>
            <a:r>
              <a:rPr lang="en-US" sz="1200" baseline="0" dirty="0" smtClean="0"/>
              <a:t>Email</a:t>
            </a:r>
            <a:endParaRPr lang="en-US" sz="1200" dirty="0"/>
          </a:p>
        </p:txBody>
      </p:sp>
      <p:sp>
        <p:nvSpPr>
          <p:cNvPr id="66" name="TextBox 65"/>
          <p:cNvSpPr txBox="1"/>
          <p:nvPr userDrawn="1"/>
        </p:nvSpPr>
        <p:spPr>
          <a:xfrm>
            <a:off x="8263644" y="1212976"/>
            <a:ext cx="919367" cy="276999"/>
          </a:xfrm>
          <a:prstGeom prst="rect">
            <a:avLst/>
          </a:prstGeom>
          <a:noFill/>
        </p:spPr>
        <p:txBody>
          <a:bodyPr wrap="square" rtlCol="0">
            <a:spAutoFit/>
          </a:bodyPr>
          <a:lstStyle/>
          <a:p>
            <a:pPr algn="ctr"/>
            <a:r>
              <a:rPr lang="en-US" sz="1200" baseline="0" dirty="0" smtClean="0"/>
              <a:t>Address</a:t>
            </a:r>
            <a:endParaRPr lang="en-US" sz="1200" dirty="0"/>
          </a:p>
        </p:txBody>
      </p:sp>
      <p:sp>
        <p:nvSpPr>
          <p:cNvPr id="67" name="TextBox 66"/>
          <p:cNvSpPr txBox="1"/>
          <p:nvPr userDrawn="1"/>
        </p:nvSpPr>
        <p:spPr>
          <a:xfrm>
            <a:off x="9194145" y="1212976"/>
            <a:ext cx="919367" cy="276999"/>
          </a:xfrm>
          <a:prstGeom prst="rect">
            <a:avLst/>
          </a:prstGeom>
          <a:noFill/>
        </p:spPr>
        <p:txBody>
          <a:bodyPr wrap="square" rtlCol="0">
            <a:spAutoFit/>
          </a:bodyPr>
          <a:lstStyle/>
          <a:p>
            <a:pPr algn="ctr"/>
            <a:r>
              <a:rPr lang="en-US" sz="1200" baseline="0" dirty="0" smtClean="0"/>
              <a:t>Phone</a:t>
            </a:r>
            <a:endParaRPr lang="en-US" sz="1200" dirty="0"/>
          </a:p>
        </p:txBody>
      </p:sp>
      <p:sp>
        <p:nvSpPr>
          <p:cNvPr id="70" name="Picture Placeholder 3"/>
          <p:cNvSpPr>
            <a:spLocks noGrp="1"/>
          </p:cNvSpPr>
          <p:nvPr>
            <p:ph type="pic" sz="quarter" idx="13" hasCustomPrompt="1"/>
          </p:nvPr>
        </p:nvSpPr>
        <p:spPr>
          <a:xfrm>
            <a:off x="1864425" y="1545726"/>
            <a:ext cx="731520" cy="731520"/>
          </a:xfrm>
          <a:blipFill>
            <a:blip r:embed="rId2"/>
            <a:stretch>
              <a:fillRect t="-28" b="-28"/>
            </a:stretch>
          </a:blipFill>
        </p:spPr>
        <p:txBody>
          <a:bodyPr/>
          <a:lstStyle>
            <a:lvl1pPr marL="0" indent="0">
              <a:buNone/>
              <a:defRPr/>
            </a:lvl1pPr>
          </a:lstStyle>
          <a:p>
            <a:r>
              <a:rPr lang="en-US" dirty="0" smtClean="0"/>
              <a:t> </a:t>
            </a:r>
            <a:endParaRPr lang="en-US" dirty="0"/>
          </a:p>
        </p:txBody>
      </p:sp>
      <p:sp>
        <p:nvSpPr>
          <p:cNvPr id="71" name="Picture Placeholder 3"/>
          <p:cNvSpPr>
            <a:spLocks noGrp="1"/>
          </p:cNvSpPr>
          <p:nvPr>
            <p:ph type="pic" sz="quarter" idx="14" hasCustomPrompt="1"/>
          </p:nvPr>
        </p:nvSpPr>
        <p:spPr>
          <a:xfrm>
            <a:off x="2792381" y="1545726"/>
            <a:ext cx="731520" cy="731520"/>
          </a:xfrm>
          <a:blipFill>
            <a:blip r:embed="rId3"/>
            <a:stretch>
              <a:fillRect t="-28" b="-28"/>
            </a:stretch>
          </a:blipFill>
        </p:spPr>
        <p:txBody>
          <a:bodyPr/>
          <a:lstStyle>
            <a:lvl1pPr marL="0" indent="0">
              <a:buNone/>
              <a:defRPr/>
            </a:lvl1pPr>
          </a:lstStyle>
          <a:p>
            <a:r>
              <a:rPr lang="en-US" dirty="0" smtClean="0"/>
              <a:t> </a:t>
            </a:r>
            <a:endParaRPr lang="en-US" dirty="0"/>
          </a:p>
        </p:txBody>
      </p:sp>
      <p:sp>
        <p:nvSpPr>
          <p:cNvPr id="72" name="Picture Placeholder 3"/>
          <p:cNvSpPr>
            <a:spLocks noGrp="1"/>
          </p:cNvSpPr>
          <p:nvPr>
            <p:ph type="pic" sz="quarter" idx="16" hasCustomPrompt="1"/>
          </p:nvPr>
        </p:nvSpPr>
        <p:spPr>
          <a:xfrm>
            <a:off x="3720337" y="1545726"/>
            <a:ext cx="731520" cy="731520"/>
          </a:xfrm>
          <a:blipFill>
            <a:blip r:embed="rId4"/>
            <a:stretch>
              <a:fillRect t="-28" b="-28"/>
            </a:stretch>
          </a:blipFill>
        </p:spPr>
        <p:txBody>
          <a:bodyPr/>
          <a:lstStyle>
            <a:lvl1pPr marL="0" indent="0">
              <a:buNone/>
              <a:defRPr/>
            </a:lvl1pPr>
          </a:lstStyle>
          <a:p>
            <a:r>
              <a:rPr lang="en-US" dirty="0" smtClean="0"/>
              <a:t> </a:t>
            </a:r>
            <a:endParaRPr lang="en-US" dirty="0"/>
          </a:p>
        </p:txBody>
      </p:sp>
      <p:sp>
        <p:nvSpPr>
          <p:cNvPr id="73" name="Picture Placeholder 3"/>
          <p:cNvSpPr>
            <a:spLocks noGrp="1"/>
          </p:cNvSpPr>
          <p:nvPr>
            <p:ph type="pic" sz="quarter" idx="18" hasCustomPrompt="1"/>
          </p:nvPr>
        </p:nvSpPr>
        <p:spPr>
          <a:xfrm>
            <a:off x="4648293" y="1545726"/>
            <a:ext cx="731520" cy="731520"/>
          </a:xfrm>
          <a:blipFill>
            <a:blip r:embed="rId5"/>
            <a:stretch>
              <a:fillRect t="-28" b="-28"/>
            </a:stretch>
          </a:blipFill>
        </p:spPr>
        <p:txBody>
          <a:bodyPr/>
          <a:lstStyle>
            <a:lvl1pPr marL="0" indent="0">
              <a:buNone/>
              <a:defRPr/>
            </a:lvl1pPr>
          </a:lstStyle>
          <a:p>
            <a:r>
              <a:rPr lang="en-US" dirty="0" smtClean="0"/>
              <a:t> </a:t>
            </a:r>
            <a:endParaRPr lang="en-US" dirty="0"/>
          </a:p>
        </p:txBody>
      </p:sp>
      <p:sp>
        <p:nvSpPr>
          <p:cNvPr id="74" name="Picture Placeholder 3"/>
          <p:cNvSpPr>
            <a:spLocks noGrp="1"/>
          </p:cNvSpPr>
          <p:nvPr>
            <p:ph type="pic" sz="quarter" idx="20" hasCustomPrompt="1"/>
          </p:nvPr>
        </p:nvSpPr>
        <p:spPr>
          <a:xfrm>
            <a:off x="5576249" y="1545726"/>
            <a:ext cx="731520" cy="731520"/>
          </a:xfrm>
          <a:blipFill>
            <a:blip r:embed="rId6"/>
            <a:stretch>
              <a:fillRect t="-28" b="-28"/>
            </a:stretch>
          </a:blipFill>
        </p:spPr>
        <p:txBody>
          <a:bodyPr/>
          <a:lstStyle>
            <a:lvl1pPr marL="0" indent="0">
              <a:buNone/>
              <a:defRPr/>
            </a:lvl1pPr>
          </a:lstStyle>
          <a:p>
            <a:r>
              <a:rPr lang="en-US" dirty="0" smtClean="0"/>
              <a:t> </a:t>
            </a:r>
            <a:endParaRPr lang="en-US" dirty="0"/>
          </a:p>
        </p:txBody>
      </p:sp>
      <p:sp>
        <p:nvSpPr>
          <p:cNvPr id="75" name="Picture Placeholder 3"/>
          <p:cNvSpPr>
            <a:spLocks noGrp="1"/>
          </p:cNvSpPr>
          <p:nvPr>
            <p:ph type="pic" sz="quarter" idx="21" hasCustomPrompt="1"/>
          </p:nvPr>
        </p:nvSpPr>
        <p:spPr>
          <a:xfrm>
            <a:off x="6504204" y="1545726"/>
            <a:ext cx="731520" cy="731520"/>
          </a:xfrm>
          <a:blipFill>
            <a:blip r:embed="rId7"/>
            <a:stretch>
              <a:fillRect t="-28" b="-28"/>
            </a:stretch>
          </a:blipFill>
        </p:spPr>
        <p:txBody>
          <a:bodyPr/>
          <a:lstStyle>
            <a:lvl1pPr marL="0" indent="0">
              <a:buNone/>
              <a:defRPr/>
            </a:lvl1pPr>
          </a:lstStyle>
          <a:p>
            <a:r>
              <a:rPr lang="en-US" dirty="0" smtClean="0"/>
              <a:t> </a:t>
            </a:r>
            <a:endParaRPr lang="en-US" dirty="0"/>
          </a:p>
        </p:txBody>
      </p:sp>
      <p:sp>
        <p:nvSpPr>
          <p:cNvPr id="76" name="Picture Placeholder 3"/>
          <p:cNvSpPr>
            <a:spLocks noGrp="1"/>
          </p:cNvSpPr>
          <p:nvPr>
            <p:ph type="pic" sz="quarter" idx="22" hasCustomPrompt="1"/>
          </p:nvPr>
        </p:nvSpPr>
        <p:spPr>
          <a:xfrm>
            <a:off x="7432160" y="1545726"/>
            <a:ext cx="731520" cy="731520"/>
          </a:xfrm>
          <a:blipFill>
            <a:blip r:embed="rId8"/>
            <a:stretch>
              <a:fillRect t="-28" b="-28"/>
            </a:stretch>
          </a:blipFill>
        </p:spPr>
        <p:txBody>
          <a:bodyPr/>
          <a:lstStyle>
            <a:lvl1pPr marL="0" indent="0">
              <a:buNone/>
              <a:defRPr/>
            </a:lvl1pPr>
          </a:lstStyle>
          <a:p>
            <a:r>
              <a:rPr lang="en-US" dirty="0" smtClean="0"/>
              <a:t> </a:t>
            </a:r>
            <a:endParaRPr lang="en-US" dirty="0"/>
          </a:p>
        </p:txBody>
      </p:sp>
      <p:sp>
        <p:nvSpPr>
          <p:cNvPr id="77" name="Picture Placeholder 3"/>
          <p:cNvSpPr>
            <a:spLocks noGrp="1"/>
          </p:cNvSpPr>
          <p:nvPr>
            <p:ph type="pic" sz="quarter" idx="23" hasCustomPrompt="1"/>
          </p:nvPr>
        </p:nvSpPr>
        <p:spPr>
          <a:xfrm>
            <a:off x="8360116" y="1545726"/>
            <a:ext cx="731520" cy="731520"/>
          </a:xfrm>
          <a:blipFill>
            <a:blip r:embed="rId9"/>
            <a:stretch>
              <a:fillRect t="-28" b="-28"/>
            </a:stretch>
          </a:blipFill>
        </p:spPr>
        <p:txBody>
          <a:bodyPr/>
          <a:lstStyle>
            <a:lvl1pPr marL="0" indent="0">
              <a:buNone/>
              <a:defRPr/>
            </a:lvl1pPr>
          </a:lstStyle>
          <a:p>
            <a:r>
              <a:rPr lang="en-US" dirty="0" smtClean="0"/>
              <a:t> </a:t>
            </a:r>
            <a:endParaRPr lang="en-US" dirty="0"/>
          </a:p>
        </p:txBody>
      </p:sp>
      <p:sp>
        <p:nvSpPr>
          <p:cNvPr id="78" name="Picture Placeholder 3"/>
          <p:cNvSpPr>
            <a:spLocks noGrp="1"/>
          </p:cNvSpPr>
          <p:nvPr>
            <p:ph type="pic" sz="quarter" idx="24" hasCustomPrompt="1"/>
          </p:nvPr>
        </p:nvSpPr>
        <p:spPr>
          <a:xfrm>
            <a:off x="9288069" y="1545726"/>
            <a:ext cx="731520" cy="731520"/>
          </a:xfrm>
          <a:blipFill>
            <a:blip r:embed="rId10"/>
            <a:stretch>
              <a:fillRect t="-28" b="-28"/>
            </a:stretch>
          </a:blipFill>
        </p:spPr>
        <p:txBody>
          <a:bodyPr/>
          <a:lstStyle>
            <a:lvl1pPr marL="0" indent="0">
              <a:buNone/>
              <a:defRPr/>
            </a:lvl1pPr>
          </a:lstStyle>
          <a:p>
            <a:r>
              <a:rPr lang="en-US" dirty="0" smtClean="0"/>
              <a:t> </a:t>
            </a:r>
            <a:endParaRPr lang="en-US" dirty="0"/>
          </a:p>
        </p:txBody>
      </p:sp>
      <p:sp>
        <p:nvSpPr>
          <p:cNvPr id="79" name="Picture Placeholder 3"/>
          <p:cNvSpPr>
            <a:spLocks noGrp="1"/>
          </p:cNvSpPr>
          <p:nvPr>
            <p:ph type="pic" sz="quarter" idx="25" hasCustomPrompt="1"/>
          </p:nvPr>
        </p:nvSpPr>
        <p:spPr>
          <a:xfrm>
            <a:off x="1864425" y="2373587"/>
            <a:ext cx="731520" cy="731520"/>
          </a:xfrm>
          <a:blipFill>
            <a:blip r:embed="rId11"/>
            <a:stretch>
              <a:fillRect t="-28" b="-28"/>
            </a:stretch>
          </a:blipFill>
        </p:spPr>
        <p:txBody>
          <a:bodyPr/>
          <a:lstStyle>
            <a:lvl1pPr marL="0" indent="0">
              <a:buNone/>
              <a:defRPr/>
            </a:lvl1pPr>
          </a:lstStyle>
          <a:p>
            <a:r>
              <a:rPr lang="en-US" dirty="0" smtClean="0"/>
              <a:t> </a:t>
            </a:r>
            <a:endParaRPr lang="en-US" dirty="0"/>
          </a:p>
        </p:txBody>
      </p:sp>
      <p:sp>
        <p:nvSpPr>
          <p:cNvPr id="80" name="Picture Placeholder 3"/>
          <p:cNvSpPr>
            <a:spLocks noGrp="1"/>
          </p:cNvSpPr>
          <p:nvPr>
            <p:ph type="pic" sz="quarter" idx="26" hasCustomPrompt="1"/>
          </p:nvPr>
        </p:nvSpPr>
        <p:spPr>
          <a:xfrm>
            <a:off x="2792381" y="2373587"/>
            <a:ext cx="731520" cy="731520"/>
          </a:xfrm>
          <a:blipFill>
            <a:blip r:embed="rId12"/>
            <a:stretch>
              <a:fillRect t="-28" b="-28"/>
            </a:stretch>
          </a:blipFill>
        </p:spPr>
        <p:txBody>
          <a:bodyPr/>
          <a:lstStyle>
            <a:lvl1pPr marL="0" indent="0">
              <a:buNone/>
              <a:defRPr/>
            </a:lvl1pPr>
          </a:lstStyle>
          <a:p>
            <a:r>
              <a:rPr lang="en-US" dirty="0" smtClean="0"/>
              <a:t> </a:t>
            </a:r>
            <a:endParaRPr lang="en-US" dirty="0"/>
          </a:p>
        </p:txBody>
      </p:sp>
      <p:sp>
        <p:nvSpPr>
          <p:cNvPr id="81" name="Picture Placeholder 3"/>
          <p:cNvSpPr>
            <a:spLocks noGrp="1"/>
          </p:cNvSpPr>
          <p:nvPr>
            <p:ph type="pic" sz="quarter" idx="27" hasCustomPrompt="1"/>
          </p:nvPr>
        </p:nvSpPr>
        <p:spPr>
          <a:xfrm>
            <a:off x="3720337" y="2373587"/>
            <a:ext cx="731520" cy="731520"/>
          </a:xfrm>
          <a:blipFill>
            <a:blip r:embed="rId13"/>
            <a:stretch>
              <a:fillRect t="-28" b="-28"/>
            </a:stretch>
          </a:blipFill>
        </p:spPr>
        <p:txBody>
          <a:bodyPr/>
          <a:lstStyle>
            <a:lvl1pPr marL="0" indent="0">
              <a:buNone/>
              <a:defRPr/>
            </a:lvl1pPr>
          </a:lstStyle>
          <a:p>
            <a:r>
              <a:rPr lang="en-US" dirty="0" smtClean="0"/>
              <a:t> </a:t>
            </a:r>
            <a:endParaRPr lang="en-US" dirty="0"/>
          </a:p>
        </p:txBody>
      </p:sp>
      <p:sp>
        <p:nvSpPr>
          <p:cNvPr id="82" name="Picture Placeholder 3"/>
          <p:cNvSpPr>
            <a:spLocks noGrp="1"/>
          </p:cNvSpPr>
          <p:nvPr>
            <p:ph type="pic" sz="quarter" idx="28" hasCustomPrompt="1"/>
          </p:nvPr>
        </p:nvSpPr>
        <p:spPr>
          <a:xfrm>
            <a:off x="4648293" y="2373587"/>
            <a:ext cx="731520" cy="731520"/>
          </a:xfrm>
          <a:blipFill>
            <a:blip r:embed="rId14"/>
            <a:stretch>
              <a:fillRect t="-28" b="-28"/>
            </a:stretch>
          </a:blipFill>
        </p:spPr>
        <p:txBody>
          <a:bodyPr/>
          <a:lstStyle>
            <a:lvl1pPr marL="0" indent="0">
              <a:buNone/>
              <a:defRPr/>
            </a:lvl1pPr>
          </a:lstStyle>
          <a:p>
            <a:r>
              <a:rPr lang="en-US" dirty="0" smtClean="0"/>
              <a:t> </a:t>
            </a:r>
            <a:endParaRPr lang="en-US" dirty="0"/>
          </a:p>
        </p:txBody>
      </p:sp>
      <p:sp>
        <p:nvSpPr>
          <p:cNvPr id="83" name="Picture Placeholder 3"/>
          <p:cNvSpPr>
            <a:spLocks noGrp="1"/>
          </p:cNvSpPr>
          <p:nvPr>
            <p:ph type="pic" sz="quarter" idx="29" hasCustomPrompt="1"/>
          </p:nvPr>
        </p:nvSpPr>
        <p:spPr>
          <a:xfrm>
            <a:off x="5576249" y="2373587"/>
            <a:ext cx="731520" cy="731520"/>
          </a:xfrm>
          <a:blipFill>
            <a:blip r:embed="rId15"/>
            <a:stretch>
              <a:fillRect t="-28" b="-28"/>
            </a:stretch>
          </a:blipFill>
        </p:spPr>
        <p:txBody>
          <a:bodyPr/>
          <a:lstStyle>
            <a:lvl1pPr marL="0" indent="0">
              <a:buNone/>
              <a:defRPr/>
            </a:lvl1pPr>
          </a:lstStyle>
          <a:p>
            <a:r>
              <a:rPr lang="en-US" dirty="0" smtClean="0"/>
              <a:t> </a:t>
            </a:r>
            <a:endParaRPr lang="en-US" dirty="0"/>
          </a:p>
        </p:txBody>
      </p:sp>
      <p:sp>
        <p:nvSpPr>
          <p:cNvPr id="84" name="Picture Placeholder 3"/>
          <p:cNvSpPr>
            <a:spLocks noGrp="1"/>
          </p:cNvSpPr>
          <p:nvPr>
            <p:ph type="pic" sz="quarter" idx="30" hasCustomPrompt="1"/>
          </p:nvPr>
        </p:nvSpPr>
        <p:spPr>
          <a:xfrm>
            <a:off x="6504204" y="2373587"/>
            <a:ext cx="731520" cy="731520"/>
          </a:xfrm>
          <a:blipFill>
            <a:blip r:embed="rId16"/>
            <a:stretch>
              <a:fillRect t="-28" b="-28"/>
            </a:stretch>
          </a:blipFill>
        </p:spPr>
        <p:txBody>
          <a:bodyPr/>
          <a:lstStyle>
            <a:lvl1pPr marL="0" indent="0">
              <a:buNone/>
              <a:defRPr/>
            </a:lvl1pPr>
          </a:lstStyle>
          <a:p>
            <a:r>
              <a:rPr lang="en-US" dirty="0" smtClean="0"/>
              <a:t> </a:t>
            </a:r>
            <a:endParaRPr lang="en-US" dirty="0"/>
          </a:p>
        </p:txBody>
      </p:sp>
      <p:sp>
        <p:nvSpPr>
          <p:cNvPr id="85" name="Picture Placeholder 3"/>
          <p:cNvSpPr>
            <a:spLocks noGrp="1"/>
          </p:cNvSpPr>
          <p:nvPr>
            <p:ph type="pic" sz="quarter" idx="31" hasCustomPrompt="1"/>
          </p:nvPr>
        </p:nvSpPr>
        <p:spPr>
          <a:xfrm>
            <a:off x="7432160" y="2373587"/>
            <a:ext cx="731520" cy="731520"/>
          </a:xfrm>
          <a:blipFill>
            <a:blip r:embed="rId17"/>
            <a:stretch>
              <a:fillRect t="-28" b="-28"/>
            </a:stretch>
          </a:blipFill>
        </p:spPr>
        <p:txBody>
          <a:bodyPr/>
          <a:lstStyle>
            <a:lvl1pPr marL="0" indent="0">
              <a:buNone/>
              <a:defRPr/>
            </a:lvl1pPr>
          </a:lstStyle>
          <a:p>
            <a:r>
              <a:rPr lang="en-US" dirty="0" smtClean="0"/>
              <a:t> </a:t>
            </a:r>
            <a:endParaRPr lang="en-US" dirty="0"/>
          </a:p>
        </p:txBody>
      </p:sp>
      <p:sp>
        <p:nvSpPr>
          <p:cNvPr id="86" name="Picture Placeholder 3"/>
          <p:cNvSpPr>
            <a:spLocks noGrp="1"/>
          </p:cNvSpPr>
          <p:nvPr>
            <p:ph type="pic" sz="quarter" idx="32" hasCustomPrompt="1"/>
          </p:nvPr>
        </p:nvSpPr>
        <p:spPr>
          <a:xfrm>
            <a:off x="8360116" y="2373587"/>
            <a:ext cx="731520" cy="731520"/>
          </a:xfrm>
          <a:blipFill>
            <a:blip r:embed="rId18"/>
            <a:stretch>
              <a:fillRect t="-28" b="-28"/>
            </a:stretch>
          </a:blipFill>
        </p:spPr>
        <p:txBody>
          <a:bodyPr/>
          <a:lstStyle>
            <a:lvl1pPr marL="0" indent="0">
              <a:buNone/>
              <a:defRPr/>
            </a:lvl1pPr>
          </a:lstStyle>
          <a:p>
            <a:r>
              <a:rPr lang="en-US" dirty="0" smtClean="0"/>
              <a:t> </a:t>
            </a:r>
            <a:endParaRPr lang="en-US" dirty="0"/>
          </a:p>
        </p:txBody>
      </p:sp>
      <p:sp>
        <p:nvSpPr>
          <p:cNvPr id="87" name="Picture Placeholder 3"/>
          <p:cNvSpPr>
            <a:spLocks noGrp="1"/>
          </p:cNvSpPr>
          <p:nvPr>
            <p:ph type="pic" sz="quarter" idx="33" hasCustomPrompt="1"/>
          </p:nvPr>
        </p:nvSpPr>
        <p:spPr>
          <a:xfrm>
            <a:off x="9288069" y="2373587"/>
            <a:ext cx="731520" cy="731520"/>
          </a:xfrm>
          <a:blipFill>
            <a:blip r:embed="rId19"/>
            <a:stretch>
              <a:fillRect t="-28" b="-28"/>
            </a:stretch>
          </a:blipFill>
        </p:spPr>
        <p:txBody>
          <a:bodyPr/>
          <a:lstStyle>
            <a:lvl1pPr marL="0" indent="0">
              <a:buNone/>
              <a:defRPr/>
            </a:lvl1pPr>
          </a:lstStyle>
          <a:p>
            <a:r>
              <a:rPr lang="en-US" dirty="0" smtClean="0"/>
              <a:t> </a:t>
            </a:r>
            <a:endParaRPr lang="en-US" dirty="0"/>
          </a:p>
        </p:txBody>
      </p:sp>
      <p:sp>
        <p:nvSpPr>
          <p:cNvPr id="88" name="Picture Placeholder 3"/>
          <p:cNvSpPr>
            <a:spLocks noGrp="1"/>
          </p:cNvSpPr>
          <p:nvPr>
            <p:ph type="pic" sz="quarter" idx="34" hasCustomPrompt="1"/>
          </p:nvPr>
        </p:nvSpPr>
        <p:spPr>
          <a:xfrm>
            <a:off x="1857412" y="3194970"/>
            <a:ext cx="731520" cy="731520"/>
          </a:xfrm>
          <a:blipFill>
            <a:blip r:embed="rId20"/>
            <a:stretch>
              <a:fillRect t="-28" b="-28"/>
            </a:stretch>
          </a:blipFill>
        </p:spPr>
        <p:txBody>
          <a:bodyPr/>
          <a:lstStyle>
            <a:lvl1pPr marL="0" indent="0">
              <a:buNone/>
              <a:defRPr/>
            </a:lvl1pPr>
          </a:lstStyle>
          <a:p>
            <a:r>
              <a:rPr lang="en-US" dirty="0" smtClean="0"/>
              <a:t> </a:t>
            </a:r>
            <a:endParaRPr lang="en-US" dirty="0"/>
          </a:p>
        </p:txBody>
      </p:sp>
      <p:sp>
        <p:nvSpPr>
          <p:cNvPr id="89" name="Picture Placeholder 3"/>
          <p:cNvSpPr>
            <a:spLocks noGrp="1"/>
          </p:cNvSpPr>
          <p:nvPr>
            <p:ph type="pic" sz="quarter" idx="35" hasCustomPrompt="1"/>
          </p:nvPr>
        </p:nvSpPr>
        <p:spPr>
          <a:xfrm>
            <a:off x="2785368" y="3194970"/>
            <a:ext cx="731520" cy="731520"/>
          </a:xfrm>
          <a:blipFill>
            <a:blip r:embed="rId21"/>
            <a:stretch>
              <a:fillRect t="-28" b="-28"/>
            </a:stretch>
          </a:blipFill>
        </p:spPr>
        <p:txBody>
          <a:bodyPr/>
          <a:lstStyle>
            <a:lvl1pPr marL="0" indent="0">
              <a:buNone/>
              <a:defRPr/>
            </a:lvl1pPr>
          </a:lstStyle>
          <a:p>
            <a:r>
              <a:rPr lang="en-US" dirty="0" smtClean="0"/>
              <a:t> </a:t>
            </a:r>
            <a:endParaRPr lang="en-US" dirty="0"/>
          </a:p>
        </p:txBody>
      </p:sp>
      <p:sp>
        <p:nvSpPr>
          <p:cNvPr id="90" name="Picture Placeholder 3"/>
          <p:cNvSpPr>
            <a:spLocks noGrp="1"/>
          </p:cNvSpPr>
          <p:nvPr>
            <p:ph type="pic" sz="quarter" idx="36" hasCustomPrompt="1"/>
          </p:nvPr>
        </p:nvSpPr>
        <p:spPr>
          <a:xfrm>
            <a:off x="3713324" y="3194970"/>
            <a:ext cx="731520" cy="731520"/>
          </a:xfrm>
          <a:blipFill>
            <a:blip r:embed="rId22"/>
            <a:stretch>
              <a:fillRect t="-28" b="-28"/>
            </a:stretch>
          </a:blipFill>
        </p:spPr>
        <p:txBody>
          <a:bodyPr/>
          <a:lstStyle>
            <a:lvl1pPr marL="0" indent="0">
              <a:buNone/>
              <a:defRPr/>
            </a:lvl1pPr>
          </a:lstStyle>
          <a:p>
            <a:r>
              <a:rPr lang="en-US" dirty="0" smtClean="0"/>
              <a:t> </a:t>
            </a:r>
            <a:endParaRPr lang="en-US" dirty="0"/>
          </a:p>
        </p:txBody>
      </p:sp>
      <p:sp>
        <p:nvSpPr>
          <p:cNvPr id="91" name="Picture Placeholder 3"/>
          <p:cNvSpPr>
            <a:spLocks noGrp="1"/>
          </p:cNvSpPr>
          <p:nvPr>
            <p:ph type="pic" sz="quarter" idx="37" hasCustomPrompt="1"/>
          </p:nvPr>
        </p:nvSpPr>
        <p:spPr>
          <a:xfrm>
            <a:off x="4641280" y="3194970"/>
            <a:ext cx="731520" cy="731520"/>
          </a:xfrm>
          <a:blipFill>
            <a:blip r:embed="rId23"/>
            <a:stretch>
              <a:fillRect t="-28" b="-28"/>
            </a:stretch>
          </a:blipFill>
        </p:spPr>
        <p:txBody>
          <a:bodyPr/>
          <a:lstStyle>
            <a:lvl1pPr marL="0" indent="0">
              <a:buNone/>
              <a:defRPr/>
            </a:lvl1pPr>
          </a:lstStyle>
          <a:p>
            <a:r>
              <a:rPr lang="en-US" dirty="0" smtClean="0"/>
              <a:t> </a:t>
            </a:r>
            <a:endParaRPr lang="en-US" dirty="0"/>
          </a:p>
        </p:txBody>
      </p:sp>
      <p:sp>
        <p:nvSpPr>
          <p:cNvPr id="92" name="Picture Placeholder 3"/>
          <p:cNvSpPr>
            <a:spLocks noGrp="1"/>
          </p:cNvSpPr>
          <p:nvPr>
            <p:ph type="pic" sz="quarter" idx="38" hasCustomPrompt="1"/>
          </p:nvPr>
        </p:nvSpPr>
        <p:spPr>
          <a:xfrm>
            <a:off x="5569236" y="3194970"/>
            <a:ext cx="731520" cy="731520"/>
          </a:xfrm>
          <a:blipFill>
            <a:blip r:embed="rId24"/>
            <a:stretch>
              <a:fillRect t="-28" b="-28"/>
            </a:stretch>
          </a:blipFill>
        </p:spPr>
        <p:txBody>
          <a:bodyPr/>
          <a:lstStyle>
            <a:lvl1pPr marL="0" indent="0">
              <a:buNone/>
              <a:defRPr/>
            </a:lvl1pPr>
          </a:lstStyle>
          <a:p>
            <a:r>
              <a:rPr lang="en-US" dirty="0" smtClean="0"/>
              <a:t> </a:t>
            </a:r>
            <a:endParaRPr lang="en-US" dirty="0"/>
          </a:p>
        </p:txBody>
      </p:sp>
      <p:sp>
        <p:nvSpPr>
          <p:cNvPr id="93" name="Picture Placeholder 3"/>
          <p:cNvSpPr>
            <a:spLocks noGrp="1"/>
          </p:cNvSpPr>
          <p:nvPr>
            <p:ph type="pic" sz="quarter" idx="39" hasCustomPrompt="1"/>
          </p:nvPr>
        </p:nvSpPr>
        <p:spPr>
          <a:xfrm>
            <a:off x="6497191" y="3194970"/>
            <a:ext cx="731520" cy="731520"/>
          </a:xfrm>
          <a:blipFill>
            <a:blip r:embed="rId25"/>
            <a:stretch>
              <a:fillRect t="-28" b="-28"/>
            </a:stretch>
          </a:blipFill>
        </p:spPr>
        <p:txBody>
          <a:bodyPr/>
          <a:lstStyle>
            <a:lvl1pPr marL="0" indent="0">
              <a:buNone/>
              <a:defRPr/>
            </a:lvl1pPr>
          </a:lstStyle>
          <a:p>
            <a:r>
              <a:rPr lang="en-US" dirty="0" smtClean="0"/>
              <a:t> </a:t>
            </a:r>
            <a:endParaRPr lang="en-US" dirty="0"/>
          </a:p>
        </p:txBody>
      </p:sp>
      <p:sp>
        <p:nvSpPr>
          <p:cNvPr id="94" name="Picture Placeholder 3"/>
          <p:cNvSpPr>
            <a:spLocks noGrp="1"/>
          </p:cNvSpPr>
          <p:nvPr>
            <p:ph type="pic" sz="quarter" idx="40" hasCustomPrompt="1"/>
          </p:nvPr>
        </p:nvSpPr>
        <p:spPr>
          <a:xfrm>
            <a:off x="7425147" y="3194970"/>
            <a:ext cx="731520" cy="731520"/>
          </a:xfrm>
          <a:blipFill>
            <a:blip r:embed="rId26"/>
            <a:stretch>
              <a:fillRect t="-28" b="-28"/>
            </a:stretch>
          </a:blipFill>
        </p:spPr>
        <p:txBody>
          <a:bodyPr/>
          <a:lstStyle>
            <a:lvl1pPr marL="0" indent="0">
              <a:buNone/>
              <a:defRPr/>
            </a:lvl1pPr>
          </a:lstStyle>
          <a:p>
            <a:r>
              <a:rPr lang="en-US" dirty="0" smtClean="0"/>
              <a:t> </a:t>
            </a:r>
            <a:endParaRPr lang="en-US" dirty="0"/>
          </a:p>
        </p:txBody>
      </p:sp>
      <p:sp>
        <p:nvSpPr>
          <p:cNvPr id="95" name="Picture Placeholder 3"/>
          <p:cNvSpPr>
            <a:spLocks noGrp="1"/>
          </p:cNvSpPr>
          <p:nvPr>
            <p:ph type="pic" sz="quarter" idx="41" hasCustomPrompt="1"/>
          </p:nvPr>
        </p:nvSpPr>
        <p:spPr>
          <a:xfrm>
            <a:off x="8353103" y="3194970"/>
            <a:ext cx="731520" cy="731520"/>
          </a:xfrm>
          <a:blipFill>
            <a:blip r:embed="rId27"/>
            <a:stretch>
              <a:fillRect t="-28" b="-28"/>
            </a:stretch>
          </a:blipFill>
        </p:spPr>
        <p:txBody>
          <a:bodyPr/>
          <a:lstStyle>
            <a:lvl1pPr marL="0" indent="0">
              <a:buNone/>
              <a:defRPr/>
            </a:lvl1pPr>
          </a:lstStyle>
          <a:p>
            <a:r>
              <a:rPr lang="en-US" dirty="0" smtClean="0"/>
              <a:t> </a:t>
            </a:r>
            <a:endParaRPr lang="en-US" dirty="0"/>
          </a:p>
        </p:txBody>
      </p:sp>
      <p:sp>
        <p:nvSpPr>
          <p:cNvPr id="96" name="Picture Placeholder 3"/>
          <p:cNvSpPr>
            <a:spLocks noGrp="1"/>
          </p:cNvSpPr>
          <p:nvPr>
            <p:ph type="pic" sz="quarter" idx="42" hasCustomPrompt="1"/>
          </p:nvPr>
        </p:nvSpPr>
        <p:spPr>
          <a:xfrm>
            <a:off x="9281056" y="3194970"/>
            <a:ext cx="731520" cy="731520"/>
          </a:xfrm>
          <a:blipFill>
            <a:blip r:embed="rId28"/>
            <a:stretch>
              <a:fillRect t="-28" b="-28"/>
            </a:stretch>
          </a:blipFill>
        </p:spPr>
        <p:txBody>
          <a:bodyPr/>
          <a:lstStyle>
            <a:lvl1pPr marL="0" indent="0">
              <a:buNone/>
              <a:defRPr/>
            </a:lvl1pPr>
          </a:lstStyle>
          <a:p>
            <a:r>
              <a:rPr lang="en-US" dirty="0" smtClean="0"/>
              <a:t> </a:t>
            </a:r>
            <a:endParaRPr lang="en-US" dirty="0"/>
          </a:p>
        </p:txBody>
      </p:sp>
      <p:sp>
        <p:nvSpPr>
          <p:cNvPr id="97" name="Picture Placeholder 3"/>
          <p:cNvSpPr>
            <a:spLocks noGrp="1"/>
          </p:cNvSpPr>
          <p:nvPr>
            <p:ph type="pic" sz="quarter" idx="43" hasCustomPrompt="1"/>
          </p:nvPr>
        </p:nvSpPr>
        <p:spPr>
          <a:xfrm>
            <a:off x="1864425" y="4024035"/>
            <a:ext cx="731520" cy="731520"/>
          </a:xfrm>
          <a:blipFill>
            <a:blip r:embed="rId29"/>
            <a:stretch>
              <a:fillRect t="-28" b="-28"/>
            </a:stretch>
          </a:blipFill>
        </p:spPr>
        <p:txBody>
          <a:bodyPr/>
          <a:lstStyle>
            <a:lvl1pPr marL="0" indent="0">
              <a:buNone/>
              <a:defRPr/>
            </a:lvl1pPr>
          </a:lstStyle>
          <a:p>
            <a:r>
              <a:rPr lang="en-US" dirty="0" smtClean="0"/>
              <a:t> </a:t>
            </a:r>
            <a:endParaRPr lang="en-US" dirty="0"/>
          </a:p>
        </p:txBody>
      </p:sp>
      <p:sp>
        <p:nvSpPr>
          <p:cNvPr id="98" name="Picture Placeholder 3"/>
          <p:cNvSpPr>
            <a:spLocks noGrp="1"/>
          </p:cNvSpPr>
          <p:nvPr>
            <p:ph type="pic" sz="quarter" idx="44" hasCustomPrompt="1"/>
          </p:nvPr>
        </p:nvSpPr>
        <p:spPr>
          <a:xfrm>
            <a:off x="2792381" y="4024035"/>
            <a:ext cx="731520" cy="731520"/>
          </a:xfrm>
          <a:blipFill>
            <a:blip r:embed="rId30"/>
            <a:stretch>
              <a:fillRect t="-28" b="-28"/>
            </a:stretch>
          </a:blipFill>
        </p:spPr>
        <p:txBody>
          <a:bodyPr/>
          <a:lstStyle>
            <a:lvl1pPr marL="0" indent="0">
              <a:buNone/>
              <a:defRPr/>
            </a:lvl1pPr>
          </a:lstStyle>
          <a:p>
            <a:r>
              <a:rPr lang="en-US" dirty="0" smtClean="0"/>
              <a:t> </a:t>
            </a:r>
            <a:endParaRPr lang="en-US" dirty="0"/>
          </a:p>
        </p:txBody>
      </p:sp>
      <p:sp>
        <p:nvSpPr>
          <p:cNvPr id="99" name="Picture Placeholder 3"/>
          <p:cNvSpPr>
            <a:spLocks noGrp="1"/>
          </p:cNvSpPr>
          <p:nvPr>
            <p:ph type="pic" sz="quarter" idx="45" hasCustomPrompt="1"/>
          </p:nvPr>
        </p:nvSpPr>
        <p:spPr>
          <a:xfrm>
            <a:off x="3720337" y="4024035"/>
            <a:ext cx="731520" cy="731520"/>
          </a:xfrm>
          <a:blipFill>
            <a:blip r:embed="rId31"/>
            <a:stretch>
              <a:fillRect t="-28" b="-28"/>
            </a:stretch>
          </a:blipFill>
        </p:spPr>
        <p:txBody>
          <a:bodyPr/>
          <a:lstStyle>
            <a:lvl1pPr marL="0" indent="0">
              <a:buNone/>
              <a:defRPr/>
            </a:lvl1pPr>
          </a:lstStyle>
          <a:p>
            <a:r>
              <a:rPr lang="en-US" dirty="0" smtClean="0"/>
              <a:t> </a:t>
            </a:r>
            <a:endParaRPr lang="en-US" dirty="0"/>
          </a:p>
        </p:txBody>
      </p:sp>
      <p:sp>
        <p:nvSpPr>
          <p:cNvPr id="100" name="Picture Placeholder 3"/>
          <p:cNvSpPr>
            <a:spLocks noGrp="1"/>
          </p:cNvSpPr>
          <p:nvPr>
            <p:ph type="pic" sz="quarter" idx="46" hasCustomPrompt="1"/>
          </p:nvPr>
        </p:nvSpPr>
        <p:spPr>
          <a:xfrm>
            <a:off x="4648293" y="4024035"/>
            <a:ext cx="731520" cy="731520"/>
          </a:xfrm>
          <a:blipFill dpi="0" rotWithShape="1">
            <a:blip r:embed="rId3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US" dirty="0" smtClean="0"/>
              <a:t> </a:t>
            </a:r>
            <a:endParaRPr lang="en-US" dirty="0"/>
          </a:p>
        </p:txBody>
      </p:sp>
      <p:sp>
        <p:nvSpPr>
          <p:cNvPr id="101" name="Picture Placeholder 3"/>
          <p:cNvSpPr>
            <a:spLocks noGrp="1"/>
          </p:cNvSpPr>
          <p:nvPr>
            <p:ph type="pic" sz="quarter" idx="47" hasCustomPrompt="1"/>
          </p:nvPr>
        </p:nvSpPr>
        <p:spPr>
          <a:xfrm>
            <a:off x="5576249" y="4024035"/>
            <a:ext cx="731520" cy="731520"/>
          </a:xfrm>
          <a:blipFill>
            <a:blip r:embed="rId33"/>
            <a:stretch>
              <a:fillRect t="-28" b="-28"/>
            </a:stretch>
          </a:blipFill>
        </p:spPr>
        <p:txBody>
          <a:bodyPr/>
          <a:lstStyle>
            <a:lvl1pPr marL="0" indent="0">
              <a:buNone/>
              <a:defRPr/>
            </a:lvl1pPr>
          </a:lstStyle>
          <a:p>
            <a:r>
              <a:rPr lang="en-US" dirty="0" smtClean="0"/>
              <a:t> </a:t>
            </a:r>
            <a:endParaRPr lang="en-US" dirty="0"/>
          </a:p>
        </p:txBody>
      </p:sp>
      <p:sp>
        <p:nvSpPr>
          <p:cNvPr id="102" name="Picture Placeholder 3"/>
          <p:cNvSpPr>
            <a:spLocks noGrp="1"/>
          </p:cNvSpPr>
          <p:nvPr>
            <p:ph type="pic" sz="quarter" idx="48" hasCustomPrompt="1"/>
          </p:nvPr>
        </p:nvSpPr>
        <p:spPr>
          <a:xfrm>
            <a:off x="6504204" y="4024035"/>
            <a:ext cx="731520" cy="731520"/>
          </a:xfrm>
          <a:blipFill>
            <a:blip r:embed="rId34"/>
            <a:stretch>
              <a:fillRect t="-28" b="-28"/>
            </a:stretch>
          </a:blipFill>
        </p:spPr>
        <p:txBody>
          <a:bodyPr/>
          <a:lstStyle>
            <a:lvl1pPr marL="0" indent="0">
              <a:buNone/>
              <a:defRPr/>
            </a:lvl1pPr>
          </a:lstStyle>
          <a:p>
            <a:r>
              <a:rPr lang="en-US" dirty="0" smtClean="0"/>
              <a:t> </a:t>
            </a:r>
            <a:endParaRPr lang="en-US" dirty="0"/>
          </a:p>
        </p:txBody>
      </p:sp>
      <p:sp>
        <p:nvSpPr>
          <p:cNvPr id="103" name="Picture Placeholder 3"/>
          <p:cNvSpPr>
            <a:spLocks noGrp="1"/>
          </p:cNvSpPr>
          <p:nvPr>
            <p:ph type="pic" sz="quarter" idx="49" hasCustomPrompt="1"/>
          </p:nvPr>
        </p:nvSpPr>
        <p:spPr>
          <a:xfrm>
            <a:off x="7432160" y="4024035"/>
            <a:ext cx="731520" cy="731520"/>
          </a:xfrm>
          <a:blipFill>
            <a:blip r:embed="rId35"/>
            <a:stretch>
              <a:fillRect t="-28" b="-28"/>
            </a:stretch>
          </a:blipFill>
        </p:spPr>
        <p:txBody>
          <a:bodyPr/>
          <a:lstStyle>
            <a:lvl1pPr marL="0" indent="0">
              <a:buNone/>
              <a:defRPr/>
            </a:lvl1pPr>
          </a:lstStyle>
          <a:p>
            <a:r>
              <a:rPr lang="en-US" dirty="0" smtClean="0"/>
              <a:t> </a:t>
            </a:r>
            <a:endParaRPr lang="en-US" dirty="0"/>
          </a:p>
        </p:txBody>
      </p:sp>
      <p:sp>
        <p:nvSpPr>
          <p:cNvPr id="104" name="Picture Placeholder 3"/>
          <p:cNvSpPr>
            <a:spLocks noGrp="1"/>
          </p:cNvSpPr>
          <p:nvPr>
            <p:ph type="pic" sz="quarter" idx="50" hasCustomPrompt="1"/>
          </p:nvPr>
        </p:nvSpPr>
        <p:spPr>
          <a:xfrm>
            <a:off x="8360116" y="4024035"/>
            <a:ext cx="731520" cy="731520"/>
          </a:xfrm>
          <a:blipFill>
            <a:blip r:embed="rId36"/>
            <a:stretch>
              <a:fillRect t="-28" b="-28"/>
            </a:stretch>
          </a:blipFill>
        </p:spPr>
        <p:txBody>
          <a:bodyPr/>
          <a:lstStyle>
            <a:lvl1pPr marL="0" indent="0">
              <a:buNone/>
              <a:defRPr/>
            </a:lvl1pPr>
          </a:lstStyle>
          <a:p>
            <a:r>
              <a:rPr lang="en-US" dirty="0" smtClean="0"/>
              <a:t> </a:t>
            </a:r>
            <a:endParaRPr lang="en-US" dirty="0"/>
          </a:p>
        </p:txBody>
      </p:sp>
      <p:sp>
        <p:nvSpPr>
          <p:cNvPr id="105" name="Picture Placeholder 3"/>
          <p:cNvSpPr>
            <a:spLocks noGrp="1"/>
          </p:cNvSpPr>
          <p:nvPr>
            <p:ph type="pic" sz="quarter" idx="51" hasCustomPrompt="1"/>
          </p:nvPr>
        </p:nvSpPr>
        <p:spPr>
          <a:xfrm>
            <a:off x="9288069" y="4024035"/>
            <a:ext cx="731520" cy="731520"/>
          </a:xfrm>
          <a:blipFill>
            <a:blip r:embed="rId37"/>
            <a:stretch>
              <a:fillRect t="-28" b="-28"/>
            </a:stretch>
          </a:blipFill>
        </p:spPr>
        <p:txBody>
          <a:bodyPr/>
          <a:lstStyle>
            <a:lvl1pPr marL="0" indent="0">
              <a:buNone/>
              <a:defRPr/>
            </a:lvl1pPr>
          </a:lstStyle>
          <a:p>
            <a:r>
              <a:rPr lang="en-US" dirty="0" smtClean="0"/>
              <a:t> </a:t>
            </a:r>
            <a:endParaRPr lang="en-US" dirty="0"/>
          </a:p>
        </p:txBody>
      </p:sp>
      <p:sp>
        <p:nvSpPr>
          <p:cNvPr id="106" name="Picture Placeholder 3"/>
          <p:cNvSpPr>
            <a:spLocks noGrp="1"/>
          </p:cNvSpPr>
          <p:nvPr>
            <p:ph type="pic" sz="quarter" idx="52" hasCustomPrompt="1"/>
          </p:nvPr>
        </p:nvSpPr>
        <p:spPr>
          <a:xfrm>
            <a:off x="1853907" y="4844214"/>
            <a:ext cx="731520" cy="731520"/>
          </a:xfrm>
          <a:blipFill>
            <a:blip r:embed="rId38"/>
            <a:stretch>
              <a:fillRect t="-28" b="-28"/>
            </a:stretch>
          </a:blipFill>
        </p:spPr>
        <p:txBody>
          <a:bodyPr/>
          <a:lstStyle>
            <a:lvl1pPr marL="0" indent="0">
              <a:buNone/>
              <a:defRPr/>
            </a:lvl1pPr>
          </a:lstStyle>
          <a:p>
            <a:r>
              <a:rPr lang="en-US" dirty="0" smtClean="0"/>
              <a:t> </a:t>
            </a:r>
            <a:endParaRPr lang="en-US" dirty="0"/>
          </a:p>
        </p:txBody>
      </p:sp>
      <p:sp>
        <p:nvSpPr>
          <p:cNvPr id="107" name="Picture Placeholder 3"/>
          <p:cNvSpPr>
            <a:spLocks noGrp="1"/>
          </p:cNvSpPr>
          <p:nvPr>
            <p:ph type="pic" sz="quarter" idx="53" hasCustomPrompt="1"/>
          </p:nvPr>
        </p:nvSpPr>
        <p:spPr>
          <a:xfrm>
            <a:off x="2785368" y="4837559"/>
            <a:ext cx="731520" cy="731520"/>
          </a:xfrm>
          <a:blipFill>
            <a:blip r:embed="rId39"/>
            <a:stretch>
              <a:fillRect t="-28" b="-28"/>
            </a:stretch>
          </a:blipFill>
        </p:spPr>
        <p:txBody>
          <a:bodyPr/>
          <a:lstStyle>
            <a:lvl1pPr marL="0" indent="0">
              <a:buNone/>
              <a:defRPr/>
            </a:lvl1pPr>
          </a:lstStyle>
          <a:p>
            <a:r>
              <a:rPr lang="en-US" dirty="0" smtClean="0"/>
              <a:t> </a:t>
            </a:r>
            <a:endParaRPr lang="en-US" dirty="0"/>
          </a:p>
        </p:txBody>
      </p:sp>
      <p:sp>
        <p:nvSpPr>
          <p:cNvPr id="108" name="Picture Placeholder 3"/>
          <p:cNvSpPr>
            <a:spLocks noGrp="1"/>
          </p:cNvSpPr>
          <p:nvPr>
            <p:ph type="pic" sz="quarter" idx="54" hasCustomPrompt="1"/>
          </p:nvPr>
        </p:nvSpPr>
        <p:spPr>
          <a:xfrm>
            <a:off x="3713324" y="4837559"/>
            <a:ext cx="731520" cy="731520"/>
          </a:xfrm>
          <a:blipFill>
            <a:blip r:embed="rId40"/>
            <a:stretch>
              <a:fillRect t="-28" b="-28"/>
            </a:stretch>
          </a:blipFill>
        </p:spPr>
        <p:txBody>
          <a:bodyPr/>
          <a:lstStyle>
            <a:lvl1pPr marL="0" indent="0">
              <a:buNone/>
              <a:defRPr/>
            </a:lvl1pPr>
          </a:lstStyle>
          <a:p>
            <a:r>
              <a:rPr lang="en-US" dirty="0" smtClean="0"/>
              <a:t> </a:t>
            </a:r>
            <a:endParaRPr lang="en-US" dirty="0"/>
          </a:p>
        </p:txBody>
      </p:sp>
      <p:sp>
        <p:nvSpPr>
          <p:cNvPr id="109" name="Picture Placeholder 3"/>
          <p:cNvSpPr>
            <a:spLocks noGrp="1"/>
          </p:cNvSpPr>
          <p:nvPr>
            <p:ph type="pic" sz="quarter" idx="55" hasCustomPrompt="1"/>
          </p:nvPr>
        </p:nvSpPr>
        <p:spPr>
          <a:xfrm>
            <a:off x="4641280" y="4837559"/>
            <a:ext cx="731520" cy="731520"/>
          </a:xfrm>
          <a:blipFill dpi="0" rotWithShape="1">
            <a:blip r:embed="rId41"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US" dirty="0" smtClean="0"/>
              <a:t> </a:t>
            </a:r>
            <a:endParaRPr lang="en-US" dirty="0"/>
          </a:p>
        </p:txBody>
      </p:sp>
      <p:sp>
        <p:nvSpPr>
          <p:cNvPr id="110" name="Picture Placeholder 3"/>
          <p:cNvSpPr>
            <a:spLocks noGrp="1"/>
          </p:cNvSpPr>
          <p:nvPr>
            <p:ph type="pic" sz="quarter" idx="56" hasCustomPrompt="1"/>
          </p:nvPr>
        </p:nvSpPr>
        <p:spPr>
          <a:xfrm>
            <a:off x="5569236" y="4837559"/>
            <a:ext cx="731520" cy="731520"/>
          </a:xfrm>
          <a:blipFill>
            <a:blip r:embed="rId42"/>
            <a:stretch>
              <a:fillRect t="-28" b="-28"/>
            </a:stretch>
          </a:blipFill>
        </p:spPr>
        <p:txBody>
          <a:bodyPr/>
          <a:lstStyle>
            <a:lvl1pPr marL="0" indent="0">
              <a:buNone/>
              <a:defRPr/>
            </a:lvl1pPr>
          </a:lstStyle>
          <a:p>
            <a:r>
              <a:rPr lang="en-US" dirty="0" smtClean="0"/>
              <a:t> </a:t>
            </a:r>
            <a:endParaRPr lang="en-US" dirty="0"/>
          </a:p>
        </p:txBody>
      </p:sp>
      <p:sp>
        <p:nvSpPr>
          <p:cNvPr id="111" name="Picture Placeholder 3"/>
          <p:cNvSpPr>
            <a:spLocks noGrp="1"/>
          </p:cNvSpPr>
          <p:nvPr>
            <p:ph type="pic" sz="quarter" idx="57" hasCustomPrompt="1"/>
          </p:nvPr>
        </p:nvSpPr>
        <p:spPr>
          <a:xfrm>
            <a:off x="6497191" y="4837559"/>
            <a:ext cx="731520" cy="731520"/>
          </a:xfrm>
          <a:blipFill>
            <a:blip r:embed="rId43"/>
            <a:stretch>
              <a:fillRect t="-28" b="-28"/>
            </a:stretch>
          </a:blipFill>
        </p:spPr>
        <p:txBody>
          <a:bodyPr/>
          <a:lstStyle>
            <a:lvl1pPr marL="0" indent="0">
              <a:buNone/>
              <a:defRPr/>
            </a:lvl1pPr>
          </a:lstStyle>
          <a:p>
            <a:r>
              <a:rPr lang="en-US" dirty="0" smtClean="0"/>
              <a:t> </a:t>
            </a:r>
            <a:endParaRPr lang="en-US" dirty="0"/>
          </a:p>
        </p:txBody>
      </p:sp>
      <p:sp>
        <p:nvSpPr>
          <p:cNvPr id="112" name="Picture Placeholder 3"/>
          <p:cNvSpPr>
            <a:spLocks noGrp="1"/>
          </p:cNvSpPr>
          <p:nvPr>
            <p:ph type="pic" sz="quarter" idx="58" hasCustomPrompt="1"/>
          </p:nvPr>
        </p:nvSpPr>
        <p:spPr>
          <a:xfrm>
            <a:off x="7425147" y="4837559"/>
            <a:ext cx="731520" cy="731520"/>
          </a:xfrm>
          <a:blipFill>
            <a:blip r:embed="rId44"/>
            <a:stretch>
              <a:fillRect t="-28" b="-28"/>
            </a:stretch>
          </a:blipFill>
        </p:spPr>
        <p:txBody>
          <a:bodyPr/>
          <a:lstStyle>
            <a:lvl1pPr marL="0" indent="0">
              <a:buNone/>
              <a:defRPr/>
            </a:lvl1pPr>
          </a:lstStyle>
          <a:p>
            <a:r>
              <a:rPr lang="en-US" dirty="0" smtClean="0"/>
              <a:t> </a:t>
            </a:r>
            <a:endParaRPr lang="en-US" dirty="0"/>
          </a:p>
        </p:txBody>
      </p:sp>
      <p:sp>
        <p:nvSpPr>
          <p:cNvPr id="113" name="Picture Placeholder 3"/>
          <p:cNvSpPr>
            <a:spLocks noGrp="1"/>
          </p:cNvSpPr>
          <p:nvPr>
            <p:ph type="pic" sz="quarter" idx="59" hasCustomPrompt="1"/>
          </p:nvPr>
        </p:nvSpPr>
        <p:spPr>
          <a:xfrm>
            <a:off x="8353103" y="4837559"/>
            <a:ext cx="731520" cy="731520"/>
          </a:xfrm>
          <a:blipFill>
            <a:blip r:embed="rId45"/>
            <a:stretch>
              <a:fillRect t="-28" b="-28"/>
            </a:stretch>
          </a:blipFill>
        </p:spPr>
        <p:txBody>
          <a:bodyPr/>
          <a:lstStyle>
            <a:lvl1pPr marL="0" indent="0">
              <a:buNone/>
              <a:defRPr/>
            </a:lvl1pPr>
          </a:lstStyle>
          <a:p>
            <a:r>
              <a:rPr lang="en-US" dirty="0" smtClean="0"/>
              <a:t> </a:t>
            </a:r>
            <a:endParaRPr lang="en-US" dirty="0"/>
          </a:p>
        </p:txBody>
      </p:sp>
      <p:sp>
        <p:nvSpPr>
          <p:cNvPr id="114" name="Picture Placeholder 3"/>
          <p:cNvSpPr>
            <a:spLocks noGrp="1"/>
          </p:cNvSpPr>
          <p:nvPr>
            <p:ph type="pic" sz="quarter" idx="60" hasCustomPrompt="1"/>
          </p:nvPr>
        </p:nvSpPr>
        <p:spPr>
          <a:xfrm>
            <a:off x="9288069" y="4836101"/>
            <a:ext cx="731520" cy="731520"/>
          </a:xfrm>
          <a:blipFill>
            <a:blip r:embed="rId46"/>
            <a:stretch>
              <a:fillRect t="-28" b="-28"/>
            </a:stretch>
          </a:blipFill>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9711381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amp; Gray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dirty="0" smtClean="0"/>
              <a:t>CLICK TO EDIT MASTER TITLE</a:t>
            </a:r>
            <a:endParaRPr lang="en-US" dirty="0"/>
          </a:p>
        </p:txBody>
      </p:sp>
      <p:sp>
        <p:nvSpPr>
          <p:cNvPr id="3" name="Text Placeholder 2"/>
          <p:cNvSpPr>
            <a:spLocks noGrp="1"/>
          </p:cNvSpPr>
          <p:nvPr>
            <p:ph type="body" idx="1"/>
          </p:nvPr>
        </p:nvSpPr>
        <p:spPr>
          <a:xfrm>
            <a:off x="831850" y="4761470"/>
            <a:ext cx="10515600" cy="110387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cxnSp>
        <p:nvCxnSpPr>
          <p:cNvPr id="7" name="Straight Connector 6"/>
          <p:cNvCxnSpPr/>
          <p:nvPr userDrawn="1"/>
        </p:nvCxnSpPr>
        <p:spPr>
          <a:xfrm>
            <a:off x="838200" y="4589463"/>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519299"/>
            <a:ext cx="2269118" cy="689709"/>
          </a:xfrm>
          <a:prstGeom prst="rect">
            <a:avLst/>
          </a:prstGeom>
        </p:spPr>
      </p:pic>
    </p:spTree>
    <p:extLst>
      <p:ext uri="{BB962C8B-B14F-4D97-AF65-F5344CB8AC3E}">
        <p14:creationId xmlns:p14="http://schemas.microsoft.com/office/powerpoint/2010/main" val="37476850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smtClean="0"/>
              <a:t>CLICK TO EDIT MASTER TITLE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p:spPr>
        <p:txBody>
          <a:bodyPr>
            <a:normAutofit/>
          </a:bodyPr>
          <a:lstStyle>
            <a:lvl1pPr marL="0" indent="0" algn="ctr">
              <a:buNone/>
              <a:defRPr sz="2000">
                <a:solidFill>
                  <a:schemeClr val="bg1"/>
                </a:solidFill>
              </a:defRPr>
            </a:lvl1pPr>
          </a:lstStyle>
          <a:p>
            <a:pPr lvl="0"/>
            <a:r>
              <a:rPr lang="en-US" dirty="0" smtClean="0"/>
              <a:t>Subhead for the ages</a:t>
            </a:r>
            <a:endParaRPr lang="en-US" dirty="0"/>
          </a:p>
        </p:txBody>
      </p:sp>
    </p:spTree>
    <p:extLst>
      <p:ext uri="{BB962C8B-B14F-4D97-AF65-F5344CB8AC3E}">
        <p14:creationId xmlns:p14="http://schemas.microsoft.com/office/powerpoint/2010/main" val="33257584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smtClean="0"/>
              <a:t>CLICK TO EDIT MASTER TITLE</a:t>
            </a:r>
            <a:endParaRPr lang="en-US" dirty="0"/>
          </a:p>
        </p:txBody>
      </p:sp>
      <p:cxnSp>
        <p:nvCxnSpPr>
          <p:cNvPr id="6" name="Straight Connector 5"/>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Tree>
    <p:extLst>
      <p:ext uri="{BB962C8B-B14F-4D97-AF65-F5344CB8AC3E}">
        <p14:creationId xmlns:p14="http://schemas.microsoft.com/office/powerpoint/2010/main" val="25626503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smtClean="0"/>
              <a:t>CLICK TO EDIT TITLE</a:t>
            </a:r>
            <a:endParaRPr lang="en-US" dirty="0"/>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extLst>
      <p:ext uri="{BB962C8B-B14F-4D97-AF65-F5344CB8AC3E}">
        <p14:creationId xmlns:p14="http://schemas.microsoft.com/office/powerpoint/2010/main" val="35877542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imple Content-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smtClean="0"/>
              <a:t>CLICK TO EDIT TITLE</a:t>
            </a:r>
            <a:endParaRPr lang="en-US" dirty="0"/>
          </a:p>
        </p:txBody>
      </p:sp>
      <p:sp>
        <p:nvSpPr>
          <p:cNvPr id="3" name="Content Placeholder 2"/>
          <p:cNvSpPr>
            <a:spLocks noGrp="1"/>
          </p:cNvSpPr>
          <p:nvPr>
            <p:ph sz="half" idx="1"/>
          </p:nvPr>
        </p:nvSpPr>
        <p:spPr>
          <a:xfrm>
            <a:off x="838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395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dirty="0" smtClean="0"/>
              <a:t>CLICK TO EDIT TITLE</a:t>
            </a:r>
            <a:endParaRPr lang="en-US" dirty="0"/>
          </a:p>
        </p:txBody>
      </p:sp>
      <p:sp>
        <p:nvSpPr>
          <p:cNvPr id="4" name="Content Placeholder 3"/>
          <p:cNvSpPr>
            <a:spLocks noGrp="1"/>
          </p:cNvSpPr>
          <p:nvPr>
            <p:ph sz="half" idx="2"/>
          </p:nvPr>
        </p:nvSpPr>
        <p:spPr>
          <a:xfrm>
            <a:off x="5058032"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Picture Placeholder 19"/>
          <p:cNvSpPr>
            <a:spLocks noGrp="1"/>
          </p:cNvSpPr>
          <p:nvPr>
            <p:ph type="pic" sz="quarter" idx="10" hasCustomPrompt="1"/>
          </p:nvPr>
        </p:nvSpPr>
        <p:spPr>
          <a:xfrm>
            <a:off x="0" y="0"/>
            <a:ext cx="4605338" cy="6858000"/>
          </a:xfrm>
          <a:blipFill>
            <a:blip r:embed="rId2"/>
            <a:stretch>
              <a:fillRect t="-27" b="-27"/>
            </a:stretch>
          </a:blipFill>
        </p:spPr>
        <p:txBody>
          <a:bodyPr/>
          <a:lstStyle>
            <a:lvl1pPr marL="0" indent="0">
              <a:buFontTx/>
              <a:buNone/>
              <a:defRPr/>
            </a:lvl1pPr>
          </a:lstStyle>
          <a:p>
            <a:r>
              <a:rPr lang="en-US" dirty="0" smtClean="0"/>
              <a:t> </a:t>
            </a:r>
            <a:endParaRPr lang="en-US" dirty="0"/>
          </a:p>
        </p:txBody>
      </p:sp>
    </p:spTree>
    <p:extLst>
      <p:ext uri="{BB962C8B-B14F-4D97-AF65-F5344CB8AC3E}">
        <p14:creationId xmlns:p14="http://schemas.microsoft.com/office/powerpoint/2010/main" val="6671934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0"/>
            <a:ext cx="46049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3200400" cy="1325563"/>
          </a:xfrm>
        </p:spPr>
        <p:txBody>
          <a:bodyPr anchor="t">
            <a:normAutofit/>
          </a:bodyPr>
          <a:lstStyle>
            <a:lvl1pPr>
              <a:defRPr sz="32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34190329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smtClean="0"/>
              <a:t>CLICK TO EDIT TITLE</a:t>
            </a:r>
            <a:endParaRPr lang="en-US" dirty="0"/>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3" hasCustomPrompt="1"/>
          </p:nvPr>
        </p:nvSpPr>
        <p:spPr>
          <a:xfrm>
            <a:off x="7587049" y="0"/>
            <a:ext cx="4605338" cy="6858000"/>
          </a:xfrm>
          <a:blipFill>
            <a:blip r:embed="rId2"/>
            <a:stretch>
              <a:fillRect t="-27" b="-27"/>
            </a:stretch>
          </a:blipFill>
        </p:spPr>
        <p:txBody>
          <a:bodyPr/>
          <a:lstStyle>
            <a:lvl1pPr marL="0" indent="0">
              <a:buFontTx/>
              <a:buNone/>
              <a:defRPr/>
            </a:lvl1pPr>
          </a:lstStyle>
          <a:p>
            <a:r>
              <a:rPr lang="en-US" dirty="0" smtClean="0"/>
              <a:t> </a:t>
            </a:r>
            <a:endParaRPr lang="en-US" dirty="0"/>
          </a:p>
        </p:txBody>
      </p:sp>
    </p:spTree>
    <p:extLst>
      <p:ext uri="{BB962C8B-B14F-4D97-AF65-F5344CB8AC3E}">
        <p14:creationId xmlns:p14="http://schemas.microsoft.com/office/powerpoint/2010/main" val="6042282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smtClean="0"/>
              <a:t>CLICK TO EDIT MASTER</a:t>
            </a:r>
            <a:endParaRPr lang="en-US" dirty="0"/>
          </a:p>
        </p:txBody>
      </p:sp>
      <p:sp>
        <p:nvSpPr>
          <p:cNvPr id="3" name="Text Placeholder 2"/>
          <p:cNvSpPr>
            <a:spLocks noGrp="1"/>
          </p:cNvSpPr>
          <p:nvPr>
            <p:ph type="body" idx="1"/>
          </p:nvPr>
        </p:nvSpPr>
        <p:spPr>
          <a:xfrm>
            <a:off x="838200" y="2067697"/>
            <a:ext cx="10515600" cy="4109266"/>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4" r:id="rId4"/>
    <p:sldLayoutId id="2147483650" r:id="rId5"/>
    <p:sldLayoutId id="2147483652" r:id="rId6"/>
    <p:sldLayoutId id="2147483657" r:id="rId7"/>
    <p:sldLayoutId id="2147483659" r:id="rId8"/>
    <p:sldLayoutId id="2147483658" r:id="rId9"/>
    <p:sldLayoutId id="2147483663" r:id="rId10"/>
    <p:sldLayoutId id="2147483666" r:id="rId11"/>
    <p:sldLayoutId id="2147483662" r:id="rId12"/>
    <p:sldLayoutId id="2147483664" r:id="rId13"/>
    <p:sldLayoutId id="2147483665" r:id="rId14"/>
    <p:sldLayoutId id="2147483667" r:id="rId15"/>
    <p:sldLayoutId id="2147483670" r:id="rId16"/>
    <p:sldLayoutId id="2147483671" r:id="rId17"/>
    <p:sldLayoutId id="2147483655" r:id="rId18"/>
    <p:sldLayoutId id="2147483669"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www.oregon.gov/odot/Pages/IIJA.aspx"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www.oregon.gov/odot/Get-Involved/Pages/OTC-Comments.aspx"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7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smtClean="0"/>
              <a:t>Infrastructure Investment and Jobs Act</a:t>
            </a:r>
            <a:br>
              <a:rPr lang="en-US" sz="6000" dirty="0" smtClean="0"/>
            </a:br>
            <a:r>
              <a:rPr lang="en-US" dirty="0" smtClean="0"/>
              <a:t>Implications for Oregon’s Local Governments</a:t>
            </a:r>
            <a:endParaRPr lang="en-US" dirty="0"/>
          </a:p>
        </p:txBody>
      </p:sp>
      <p:sp>
        <p:nvSpPr>
          <p:cNvPr id="3" name="Subtitle 2"/>
          <p:cNvSpPr>
            <a:spLocks noGrp="1"/>
          </p:cNvSpPr>
          <p:nvPr>
            <p:ph type="subTitle" idx="1"/>
          </p:nvPr>
        </p:nvSpPr>
        <p:spPr>
          <a:xfrm>
            <a:off x="1524000" y="3602038"/>
            <a:ext cx="9144000" cy="3255962"/>
          </a:xfrm>
        </p:spPr>
        <p:txBody>
          <a:bodyPr>
            <a:normAutofit/>
          </a:bodyPr>
          <a:lstStyle/>
          <a:p>
            <a:r>
              <a:rPr lang="en-US" sz="3200" dirty="0" smtClean="0"/>
              <a:t>December 15, 2021</a:t>
            </a:r>
          </a:p>
          <a:p>
            <a:r>
              <a:rPr lang="en-US" sz="3200" dirty="0" smtClean="0"/>
              <a:t>9-10 am</a:t>
            </a:r>
          </a:p>
        </p:txBody>
      </p:sp>
      <p:sp>
        <p:nvSpPr>
          <p:cNvPr id="4" name="TextBox 3"/>
          <p:cNvSpPr txBox="1"/>
          <p:nvPr/>
        </p:nvSpPr>
        <p:spPr>
          <a:xfrm>
            <a:off x="11540359" y="6306207"/>
            <a:ext cx="578069" cy="369332"/>
          </a:xfrm>
          <a:prstGeom prst="rect">
            <a:avLst/>
          </a:prstGeom>
          <a:noFill/>
        </p:spPr>
        <p:txBody>
          <a:bodyPr wrap="square" rtlCol="0">
            <a:spAutoFit/>
          </a:bodyPr>
          <a:lstStyle/>
          <a:p>
            <a:r>
              <a:rPr lang="en-US" dirty="0" smtClean="0"/>
              <a:t>1</a:t>
            </a:r>
            <a:endParaRPr lang="en-US" dirty="0"/>
          </a:p>
        </p:txBody>
      </p:sp>
    </p:spTree>
    <p:extLst>
      <p:ext uri="{BB962C8B-B14F-4D97-AF65-F5344CB8AC3E}">
        <p14:creationId xmlns:p14="http://schemas.microsoft.com/office/powerpoint/2010/main" val="463510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STBG Fund Sharing Agreement</a:t>
            </a:r>
            <a:endParaRPr lang="en-US" sz="4000" dirty="0"/>
          </a:p>
        </p:txBody>
      </p:sp>
      <p:sp>
        <p:nvSpPr>
          <p:cNvPr id="3" name="Content Placeholder 2"/>
          <p:cNvSpPr>
            <a:spLocks noGrp="1"/>
          </p:cNvSpPr>
          <p:nvPr>
            <p:ph sz="half" idx="2"/>
          </p:nvPr>
        </p:nvSpPr>
        <p:spPr/>
        <p:txBody>
          <a:bodyPr/>
          <a:lstStyle/>
          <a:p>
            <a:r>
              <a:rPr lang="en-US" dirty="0" smtClean="0"/>
              <a:t>Additional $32 million over 5 years shared with counties, cities, and small MPOs</a:t>
            </a:r>
          </a:p>
          <a:p>
            <a:r>
              <a:rPr lang="en-US" dirty="0" smtClean="0"/>
              <a:t>ODOT, AOC, LOC discussing potential improvements</a:t>
            </a:r>
          </a:p>
          <a:p>
            <a:r>
              <a:rPr lang="en-US" dirty="0" smtClean="0"/>
              <a:t>ODOT does not have state cash to expand fund exchange</a:t>
            </a:r>
          </a:p>
          <a:p>
            <a:endParaRPr lang="en-US" dirty="0"/>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155" r="31155"/>
          <a:stretch>
            <a:fillRect/>
          </a:stretch>
        </p:blipFill>
        <p:spPr/>
      </p:pic>
    </p:spTree>
    <p:extLst>
      <p:ext uri="{BB962C8B-B14F-4D97-AF65-F5344CB8AC3E}">
        <p14:creationId xmlns:p14="http://schemas.microsoft.com/office/powerpoint/2010/main" val="1547037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1439"/>
            <a:ext cx="6295768" cy="1325563"/>
          </a:xfrm>
        </p:spPr>
        <p:txBody>
          <a:bodyPr>
            <a:normAutofit/>
          </a:bodyPr>
          <a:lstStyle/>
          <a:p>
            <a:r>
              <a:rPr lang="en-US" sz="4000" dirty="0" smtClean="0"/>
              <a:t>Improving Active Transportation</a:t>
            </a:r>
            <a:endParaRPr lang="en-US" sz="4000" dirty="0"/>
          </a:p>
        </p:txBody>
      </p:sp>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078" t="513" r="30098" b="-513"/>
          <a:stretch/>
        </p:blipFill>
        <p:spPr/>
      </p:pic>
      <p:sp>
        <p:nvSpPr>
          <p:cNvPr id="4" name="Content Placeholder 3"/>
          <p:cNvSpPr>
            <a:spLocks noGrp="1"/>
          </p:cNvSpPr>
          <p:nvPr>
            <p:ph sz="half" idx="2"/>
          </p:nvPr>
        </p:nvSpPr>
        <p:spPr>
          <a:xfrm>
            <a:off x="838200" y="2000490"/>
            <a:ext cx="6295768" cy="4168815"/>
          </a:xfrm>
        </p:spPr>
        <p:txBody>
          <a:bodyPr>
            <a:normAutofit fontScale="92500" lnSpcReduction="10000"/>
          </a:bodyPr>
          <a:lstStyle/>
          <a:p>
            <a:r>
              <a:rPr lang="en-US" sz="3000" dirty="0" smtClean="0"/>
              <a:t>$30 million in additional direct funding for bicycle and pedestrian programs under Transportation Alternatives Program</a:t>
            </a:r>
          </a:p>
          <a:p>
            <a:r>
              <a:rPr lang="en-US" sz="3000" dirty="0" smtClean="0"/>
              <a:t>TA funding will be suballocated by formula to Oregon’s three large MPOs</a:t>
            </a:r>
          </a:p>
          <a:p>
            <a:r>
              <a:rPr lang="en-US" sz="3000" dirty="0" smtClean="0"/>
              <a:t>ODOT must use the funding for grants to local governments</a:t>
            </a:r>
          </a:p>
          <a:p>
            <a:r>
              <a:rPr lang="en-US" sz="3000" dirty="0" smtClean="0"/>
              <a:t>Funding will likely go to the Community Paths program</a:t>
            </a:r>
            <a:endParaRPr lang="en-US" sz="3000" dirty="0"/>
          </a:p>
        </p:txBody>
      </p:sp>
    </p:spTree>
    <p:extLst>
      <p:ext uri="{BB962C8B-B14F-4D97-AF65-F5344CB8AC3E}">
        <p14:creationId xmlns:p14="http://schemas.microsoft.com/office/powerpoint/2010/main" val="2525473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Public Transportation</a:t>
            </a:r>
            <a:endParaRPr lang="en-US" sz="4000" dirty="0"/>
          </a:p>
        </p:txBody>
      </p:sp>
      <p:sp>
        <p:nvSpPr>
          <p:cNvPr id="3" name="Content Placeholder 2"/>
          <p:cNvSpPr>
            <a:spLocks noGrp="1"/>
          </p:cNvSpPr>
          <p:nvPr>
            <p:ph sz="half" idx="2"/>
          </p:nvPr>
        </p:nvSpPr>
        <p:spPr>
          <a:xfrm>
            <a:off x="838200" y="1966912"/>
            <a:ext cx="6295768" cy="4548187"/>
          </a:xfrm>
        </p:spPr>
        <p:txBody>
          <a:bodyPr>
            <a:noAutofit/>
          </a:bodyPr>
          <a:lstStyle/>
          <a:p>
            <a:r>
              <a:rPr lang="en-US" sz="3000" dirty="0" smtClean="0"/>
              <a:t>Nearly $200 million in additional funding for public transportation in rural and urban communities</a:t>
            </a:r>
          </a:p>
          <a:p>
            <a:r>
              <a:rPr lang="en-US" sz="3000" dirty="0" smtClean="0"/>
              <a:t>Most funding goes directly to large urban areas</a:t>
            </a:r>
          </a:p>
          <a:p>
            <a:r>
              <a:rPr lang="en-US" sz="3000" dirty="0" smtClean="0"/>
              <a:t>ODOT’s funding for rural areas and seniors and people with disabilities will expand</a:t>
            </a:r>
          </a:p>
        </p:txBody>
      </p:sp>
      <p:pic>
        <p:nvPicPr>
          <p:cNvPr id="5" name="Picture Placeholder 11"/>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5835" t="444" r="9369" b="-444"/>
          <a:stretch/>
        </p:blipFill>
        <p:spPr/>
      </p:pic>
    </p:spTree>
    <p:extLst>
      <p:ext uri="{BB962C8B-B14F-4D97-AF65-F5344CB8AC3E}">
        <p14:creationId xmlns:p14="http://schemas.microsoft.com/office/powerpoint/2010/main" val="2983692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Electric Vehicle Charging Stations</a:t>
            </a:r>
            <a:endParaRPr lang="en-US" sz="4000" dirty="0"/>
          </a:p>
        </p:txBody>
      </p:sp>
      <p:sp>
        <p:nvSpPr>
          <p:cNvPr id="3" name="Content Placeholder 2"/>
          <p:cNvSpPr>
            <a:spLocks noGrp="1"/>
          </p:cNvSpPr>
          <p:nvPr>
            <p:ph sz="half" idx="2"/>
          </p:nvPr>
        </p:nvSpPr>
        <p:spPr/>
        <p:txBody>
          <a:bodyPr>
            <a:normAutofit/>
          </a:bodyPr>
          <a:lstStyle/>
          <a:p>
            <a:r>
              <a:rPr lang="en-US" sz="3000" dirty="0" smtClean="0"/>
              <a:t>$</a:t>
            </a:r>
            <a:r>
              <a:rPr lang="en-US" sz="3000" dirty="0"/>
              <a:t>52 </a:t>
            </a:r>
            <a:r>
              <a:rPr lang="en-US" sz="3000" dirty="0" smtClean="0"/>
              <a:t>million in formula funding to expand availability of electric </a:t>
            </a:r>
            <a:r>
              <a:rPr lang="en-US" sz="3000" dirty="0"/>
              <a:t>vehicle charging </a:t>
            </a:r>
            <a:r>
              <a:rPr lang="en-US" sz="3000" dirty="0" smtClean="0"/>
              <a:t>stations</a:t>
            </a:r>
          </a:p>
          <a:p>
            <a:r>
              <a:rPr lang="en-US" sz="3000" dirty="0" smtClean="0"/>
              <a:t>Focused on designated alternative fuel corridors</a:t>
            </a:r>
          </a:p>
          <a:p>
            <a:r>
              <a:rPr lang="en-US" sz="3000" dirty="0" smtClean="0"/>
              <a:t>$2.5 billion in c</a:t>
            </a:r>
            <a:r>
              <a:rPr lang="en-US" sz="3000" dirty="0" smtClean="0"/>
              <a:t>ompetitive </a:t>
            </a:r>
            <a:r>
              <a:rPr lang="en-US" sz="3000" dirty="0" smtClean="0"/>
              <a:t>grants also available from US DOT</a:t>
            </a: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79" b="579"/>
          <a:stretch>
            <a:fillRect/>
          </a:stretch>
        </p:blipFill>
        <p:spPr/>
      </p:pic>
    </p:spTree>
    <p:extLst>
      <p:ext uri="{BB962C8B-B14F-4D97-AF65-F5344CB8AC3E}">
        <p14:creationId xmlns:p14="http://schemas.microsoft.com/office/powerpoint/2010/main" val="204073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Carbon Reduction Program</a:t>
            </a:r>
            <a:endParaRPr lang="en-US" sz="4000" dirty="0"/>
          </a:p>
        </p:txBody>
      </p:sp>
      <p:sp>
        <p:nvSpPr>
          <p:cNvPr id="3" name="Content Placeholder 2"/>
          <p:cNvSpPr>
            <a:spLocks noGrp="1"/>
          </p:cNvSpPr>
          <p:nvPr>
            <p:ph sz="half" idx="2"/>
          </p:nvPr>
        </p:nvSpPr>
        <p:spPr/>
        <p:txBody>
          <a:bodyPr>
            <a:normAutofit lnSpcReduction="10000"/>
          </a:bodyPr>
          <a:lstStyle/>
          <a:p>
            <a:r>
              <a:rPr lang="en-US" dirty="0"/>
              <a:t>$82 million for a new Carbon Reduction Program to help achieve our climate </a:t>
            </a:r>
            <a:r>
              <a:rPr lang="en-US" dirty="0" smtClean="0"/>
              <a:t>commitments</a:t>
            </a:r>
          </a:p>
          <a:p>
            <a:r>
              <a:rPr lang="en-US" dirty="0" smtClean="0"/>
              <a:t>Funding split approximately into thirds:</a:t>
            </a:r>
            <a:endParaRPr lang="en-US" dirty="0"/>
          </a:p>
          <a:p>
            <a:pPr lvl="1"/>
            <a:r>
              <a:rPr lang="en-US" dirty="0"/>
              <a:t>F</a:t>
            </a:r>
            <a:r>
              <a:rPr lang="en-US" dirty="0" smtClean="0"/>
              <a:t>unding suballocated by formula to Oregon’s three large MPOs</a:t>
            </a:r>
          </a:p>
          <a:p>
            <a:pPr lvl="1"/>
            <a:r>
              <a:rPr lang="en-US" dirty="0" smtClean="0"/>
              <a:t>ODOT intends to provide a portion of funding as grants to local governments outside these MPOs</a:t>
            </a:r>
          </a:p>
          <a:p>
            <a:pPr lvl="1"/>
            <a:r>
              <a:rPr lang="en-US" dirty="0" smtClean="0"/>
              <a:t>Remainder of funds for statewide programs</a:t>
            </a:r>
            <a:endParaRPr lang="en-US" dirty="0"/>
          </a:p>
        </p:txBody>
      </p:sp>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5704" r="19584"/>
          <a:stretch/>
        </p:blipFill>
        <p:spPr/>
      </p:pic>
    </p:spTree>
    <p:extLst>
      <p:ext uri="{BB962C8B-B14F-4D97-AF65-F5344CB8AC3E}">
        <p14:creationId xmlns:p14="http://schemas.microsoft.com/office/powerpoint/2010/main" val="1282247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IIJA Additional Funding for Oregon</a:t>
            </a:r>
            <a:r>
              <a:rPr lang="en-US" sz="4800" dirty="0" smtClean="0"/>
              <a:t/>
            </a:r>
            <a:br>
              <a:rPr lang="en-US" sz="4800" dirty="0" smtClean="0"/>
            </a:br>
            <a:r>
              <a:rPr lang="en-US" sz="2700" dirty="0" smtClean="0"/>
              <a:t>$1.2 billion total</a:t>
            </a:r>
            <a:endParaRPr lang="en-US" sz="2700" dirty="0"/>
          </a:p>
        </p:txBody>
      </p:sp>
      <p:graphicFrame>
        <p:nvGraphicFramePr>
          <p:cNvPr id="3" name="Chart 2"/>
          <p:cNvGraphicFramePr>
            <a:graphicFrameLocks/>
          </p:cNvGraphicFramePr>
          <p:nvPr>
            <p:extLst>
              <p:ext uri="{D42A27DB-BD31-4B8C-83A1-F6EECF244321}">
                <p14:modId xmlns:p14="http://schemas.microsoft.com/office/powerpoint/2010/main" val="4137187245"/>
              </p:ext>
            </p:extLst>
          </p:nvPr>
        </p:nvGraphicFramePr>
        <p:xfrm>
          <a:off x="838200" y="1913646"/>
          <a:ext cx="10515600" cy="4944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1596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Follow IIJA</a:t>
            </a:r>
            <a:endParaRPr lang="en-US" dirty="0"/>
          </a:p>
        </p:txBody>
      </p:sp>
      <p:sp>
        <p:nvSpPr>
          <p:cNvPr id="3" name="Content Placeholder 2"/>
          <p:cNvSpPr>
            <a:spLocks noGrp="1"/>
          </p:cNvSpPr>
          <p:nvPr>
            <p:ph sz="half" idx="2"/>
          </p:nvPr>
        </p:nvSpPr>
        <p:spPr/>
        <p:txBody>
          <a:bodyPr>
            <a:normAutofit/>
          </a:bodyPr>
          <a:lstStyle/>
          <a:p>
            <a:r>
              <a:rPr lang="en-US" dirty="0" smtClean="0"/>
              <a:t>Visit </a:t>
            </a:r>
            <a:r>
              <a:rPr lang="en-US" dirty="0"/>
              <a:t>ODOT’s IIJA website at </a:t>
            </a:r>
            <a:r>
              <a:rPr lang="en-US" dirty="0" smtClean="0">
                <a:hlinkClick r:id="rId2"/>
              </a:rPr>
              <a:t>www.oregon.gov/odot/Pages/IIJA.aspx</a:t>
            </a:r>
            <a:endParaRPr lang="en-US" dirty="0" smtClean="0"/>
          </a:p>
          <a:p>
            <a:r>
              <a:rPr lang="en-US" dirty="0"/>
              <a:t>Subscribe to ODOT’s STIP update list at public.govdelivery.com/accounts/ </a:t>
            </a:r>
            <a:r>
              <a:rPr lang="en-US" dirty="0" smtClean="0"/>
              <a:t>ORDOT/subscriber/topics</a:t>
            </a:r>
            <a:endParaRPr lang="en-US" dirty="0"/>
          </a:p>
        </p:txBody>
      </p:sp>
      <p:pic>
        <p:nvPicPr>
          <p:cNvPr id="7"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5315" t="-342" r="-139" b="342"/>
          <a:stretch/>
        </p:blipFill>
        <p:spPr>
          <a:xfrm>
            <a:off x="7586662" y="0"/>
            <a:ext cx="4605338" cy="6858000"/>
          </a:xfrm>
        </p:spPr>
      </p:pic>
    </p:spTree>
    <p:extLst>
      <p:ext uri="{BB962C8B-B14F-4D97-AF65-F5344CB8AC3E}">
        <p14:creationId xmlns:p14="http://schemas.microsoft.com/office/powerpoint/2010/main" val="408150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Provide Feedback</a:t>
            </a:r>
            <a:endParaRPr lang="en-US" dirty="0"/>
          </a:p>
        </p:txBody>
      </p:sp>
      <p:sp>
        <p:nvSpPr>
          <p:cNvPr id="3" name="Content Placeholder 2"/>
          <p:cNvSpPr>
            <a:spLocks noGrp="1"/>
          </p:cNvSpPr>
          <p:nvPr>
            <p:ph sz="half" idx="2"/>
          </p:nvPr>
        </p:nvSpPr>
        <p:spPr>
          <a:xfrm>
            <a:off x="838200" y="1966913"/>
            <a:ext cx="6295768" cy="4726964"/>
          </a:xfrm>
        </p:spPr>
        <p:txBody>
          <a:bodyPr>
            <a:normAutofit lnSpcReduction="10000"/>
          </a:bodyPr>
          <a:lstStyle/>
          <a:p>
            <a:r>
              <a:rPr lang="en-US" dirty="0" smtClean="0"/>
              <a:t>Submit comments and letters through OTC website at </a:t>
            </a:r>
            <a:r>
              <a:rPr lang="en-US" dirty="0" smtClean="0">
                <a:hlinkClick r:id="rId3"/>
              </a:rPr>
              <a:t>www.oregon.gov/odot/Get-Involved/Pages/OTC-Comments.aspx</a:t>
            </a:r>
            <a:endParaRPr lang="en-US" dirty="0" smtClean="0"/>
          </a:p>
          <a:p>
            <a:r>
              <a:rPr lang="en-US" dirty="0" smtClean="0"/>
              <a:t>Watch for online open house in February</a:t>
            </a:r>
            <a:endParaRPr lang="en-US" dirty="0"/>
          </a:p>
          <a:p>
            <a:r>
              <a:rPr lang="en-US" dirty="0" smtClean="0"/>
              <a:t>Provide public comment at OTC meetings</a:t>
            </a:r>
          </a:p>
          <a:p>
            <a:pPr lvl="1"/>
            <a:r>
              <a:rPr lang="en-US" dirty="0"/>
              <a:t>January 20</a:t>
            </a:r>
          </a:p>
          <a:p>
            <a:pPr lvl="1"/>
            <a:r>
              <a:rPr lang="en-US" dirty="0"/>
              <a:t>February 17 (special </a:t>
            </a:r>
            <a:r>
              <a:rPr lang="en-US" dirty="0" smtClean="0"/>
              <a:t>meeting on IIJA)</a:t>
            </a:r>
            <a:endParaRPr lang="en-US" dirty="0"/>
          </a:p>
          <a:p>
            <a:pPr lvl="1"/>
            <a:r>
              <a:rPr lang="en-US" dirty="0"/>
              <a:t>March 10</a:t>
            </a:r>
          </a:p>
          <a:p>
            <a:pPr lvl="1"/>
            <a:r>
              <a:rPr lang="en-US" dirty="0"/>
              <a:t>March 30 (special </a:t>
            </a:r>
            <a:r>
              <a:rPr lang="en-US" dirty="0" smtClean="0"/>
              <a:t>meeting on IIJA)</a:t>
            </a:r>
            <a:endParaRPr lang="en-US" dirty="0"/>
          </a:p>
          <a:p>
            <a:endParaRPr lang="en-US" dirty="0" smtClean="0"/>
          </a:p>
        </p:txBody>
      </p:sp>
      <p:pic>
        <p:nvPicPr>
          <p:cNvPr id="7"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55315" t="-342" r="-139" b="342"/>
          <a:stretch/>
        </p:blipFill>
        <p:spPr>
          <a:xfrm>
            <a:off x="7586662" y="0"/>
            <a:ext cx="4605338" cy="6858000"/>
          </a:xfrm>
          <a:prstGeom prst="rect">
            <a:avLst/>
          </a:prstGeom>
          <a:blipFill>
            <a:blip r:embed="rId5"/>
            <a:stretch>
              <a:fillRect t="-27" b="-27"/>
            </a:stretch>
          </a:blipFill>
        </p:spPr>
      </p:pic>
    </p:spTree>
    <p:extLst>
      <p:ext uri="{BB962C8B-B14F-4D97-AF65-F5344CB8AC3E}">
        <p14:creationId xmlns:p14="http://schemas.microsoft.com/office/powerpoint/2010/main" val="351167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sz="quarter" idx="11"/>
          </p:nvPr>
        </p:nvSpPr>
        <p:spPr>
          <a:xfrm>
            <a:off x="527538" y="4616832"/>
            <a:ext cx="11078308" cy="1889475"/>
          </a:xfrm>
        </p:spPr>
        <p:txBody>
          <a:bodyPr>
            <a:normAutofit/>
          </a:bodyPr>
          <a:lstStyle/>
          <a:p>
            <a:r>
              <a:rPr lang="en-US" sz="3600" dirty="0"/>
              <a:t>Go to Slido.com and enter </a:t>
            </a:r>
            <a:r>
              <a:rPr lang="en-US" sz="3600"/>
              <a:t>event </a:t>
            </a:r>
            <a:r>
              <a:rPr lang="en-US" sz="3600" smtClean="0"/>
              <a:t>code </a:t>
            </a:r>
            <a:r>
              <a:rPr lang="en-US" sz="3600" dirty="0" smtClean="0"/>
              <a:t>#</a:t>
            </a:r>
            <a:r>
              <a:rPr lang="en-US" sz="3600" dirty="0" err="1" smtClean="0"/>
              <a:t>localinfrastructure</a:t>
            </a:r>
            <a:endParaRPr lang="en-US" sz="3600" dirty="0"/>
          </a:p>
        </p:txBody>
      </p:sp>
    </p:spTree>
    <p:extLst>
      <p:ext uri="{BB962C8B-B14F-4D97-AF65-F5344CB8AC3E}">
        <p14:creationId xmlns:p14="http://schemas.microsoft.com/office/powerpoint/2010/main" val="484252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a:bodyPr>
          <a:lstStyle/>
          <a:p>
            <a:r>
              <a:rPr lang="en-US" sz="3200" dirty="0" smtClean="0"/>
              <a:t>Go </a:t>
            </a:r>
            <a:r>
              <a:rPr lang="en-US" sz="3200" dirty="0"/>
              <a:t>to www.slido.com</a:t>
            </a:r>
          </a:p>
          <a:p>
            <a:r>
              <a:rPr lang="en-US" sz="3200" dirty="0" smtClean="0"/>
              <a:t>Enter </a:t>
            </a:r>
            <a:r>
              <a:rPr lang="en-US" sz="3200" dirty="0"/>
              <a:t>event code: </a:t>
            </a:r>
            <a:r>
              <a:rPr lang="en-US" sz="3200" dirty="0" smtClean="0"/>
              <a:t>#</a:t>
            </a:r>
            <a:r>
              <a:rPr lang="en-US" sz="3200" dirty="0" err="1" smtClean="0"/>
              <a:t>localinfrastructure</a:t>
            </a:r>
            <a:endParaRPr lang="en-US" sz="3200" dirty="0"/>
          </a:p>
          <a:p>
            <a:r>
              <a:rPr lang="en-US" sz="3200" dirty="0" smtClean="0"/>
              <a:t>Submit a question or vote for a question that’s already there</a:t>
            </a:r>
          </a:p>
          <a:p>
            <a:r>
              <a:rPr lang="en-US" sz="3200" dirty="0" smtClean="0"/>
              <a:t>We’ll focus on the most popular questions and get to as many as we can</a:t>
            </a:r>
            <a:endParaRPr lang="en-US" sz="3200" dirty="0"/>
          </a:p>
        </p:txBody>
      </p:sp>
      <p:sp>
        <p:nvSpPr>
          <p:cNvPr id="3" name="Title 2"/>
          <p:cNvSpPr>
            <a:spLocks noGrp="1"/>
          </p:cNvSpPr>
          <p:nvPr>
            <p:ph type="title"/>
          </p:nvPr>
        </p:nvSpPr>
        <p:spPr/>
        <p:txBody>
          <a:bodyPr>
            <a:normAutofit/>
          </a:bodyPr>
          <a:lstStyle/>
          <a:p>
            <a:r>
              <a:rPr lang="en-US" sz="4000" dirty="0" smtClean="0"/>
              <a:t>How to Ask Questions</a:t>
            </a:r>
            <a:endParaRPr lang="en-US" sz="4000" dirty="0"/>
          </a:p>
        </p:txBody>
      </p:sp>
    </p:spTree>
    <p:extLst>
      <p:ext uri="{BB962C8B-B14F-4D97-AF65-F5344CB8AC3E}">
        <p14:creationId xmlns:p14="http://schemas.microsoft.com/office/powerpoint/2010/main" val="5272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IIJA Basics</a:t>
            </a:r>
            <a:endParaRPr lang="en-US" sz="4800" dirty="0"/>
          </a:p>
        </p:txBody>
      </p:sp>
      <p:sp>
        <p:nvSpPr>
          <p:cNvPr id="3" name="Content Placeholder 2"/>
          <p:cNvSpPr>
            <a:spLocks noGrp="1"/>
          </p:cNvSpPr>
          <p:nvPr>
            <p:ph sz="half" idx="2"/>
          </p:nvPr>
        </p:nvSpPr>
        <p:spPr>
          <a:xfrm>
            <a:off x="5146431" y="1966912"/>
            <a:ext cx="7045569" cy="4269765"/>
          </a:xfrm>
        </p:spPr>
        <p:txBody>
          <a:bodyPr>
            <a:normAutofit lnSpcReduction="10000"/>
          </a:bodyPr>
          <a:lstStyle/>
          <a:p>
            <a:r>
              <a:rPr lang="en-US" b="1" u="sng" dirty="0" smtClean="0"/>
              <a:t>$1 TRILLION</a:t>
            </a:r>
            <a:r>
              <a:rPr lang="en-US" b="1" dirty="0" smtClean="0"/>
              <a:t> for infrastructure</a:t>
            </a:r>
          </a:p>
          <a:p>
            <a:r>
              <a:rPr lang="en-US" b="1" dirty="0" smtClean="0"/>
              <a:t>$567 billion for transportation</a:t>
            </a:r>
            <a:endParaRPr lang="en-US" dirty="0"/>
          </a:p>
          <a:p>
            <a:r>
              <a:rPr lang="en-US" b="1" dirty="0" smtClean="0"/>
              <a:t>Surface transportation portion includes:</a:t>
            </a:r>
          </a:p>
          <a:p>
            <a:pPr lvl="1"/>
            <a:r>
              <a:rPr lang="en-US" sz="2800" dirty="0" smtClean="0"/>
              <a:t>Reauthorization of surface transportation programs</a:t>
            </a:r>
          </a:p>
          <a:p>
            <a:pPr lvl="1"/>
            <a:r>
              <a:rPr lang="en-US" sz="2800" dirty="0" smtClean="0"/>
              <a:t>New programs for resilience and climate</a:t>
            </a:r>
          </a:p>
          <a:p>
            <a:pPr lvl="1"/>
            <a:r>
              <a:rPr lang="en-US" sz="2800" dirty="0" smtClean="0"/>
              <a:t>Special funding for bridges and EV charging</a:t>
            </a:r>
          </a:p>
          <a:p>
            <a:pPr lvl="1"/>
            <a:r>
              <a:rPr lang="en-US" sz="2800" dirty="0" smtClean="0"/>
              <a:t>Huge amount of discretionary grants </a:t>
            </a:r>
          </a:p>
          <a:p>
            <a:pPr lvl="1"/>
            <a:r>
              <a:rPr lang="en-US" sz="2800" dirty="0" smtClean="0"/>
              <a:t>All over five years (2022-2026)</a:t>
            </a:r>
          </a:p>
          <a:p>
            <a:pPr marL="457200" lvl="1"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970" cy="6858000"/>
          </a:xfrm>
          <a:prstGeom prst="rect">
            <a:avLst/>
          </a:prstGeom>
        </p:spPr>
      </p:pic>
    </p:spTree>
    <p:extLst>
      <p:ext uri="{BB962C8B-B14F-4D97-AF65-F5344CB8AC3E}">
        <p14:creationId xmlns:p14="http://schemas.microsoft.com/office/powerpoint/2010/main" val="3760499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622570" y="4284124"/>
            <a:ext cx="5048656" cy="1857596"/>
          </a:xfrm>
        </p:spPr>
        <p:txBody>
          <a:bodyPr>
            <a:noAutofit/>
          </a:bodyPr>
          <a:lstStyle/>
          <a:p>
            <a:pPr algn="ctr"/>
            <a:r>
              <a:rPr lang="en-US" sz="3200" b="1" dirty="0" smtClean="0"/>
              <a:t>Highways/Special Programs</a:t>
            </a:r>
          </a:p>
          <a:p>
            <a:pPr algn="ctr"/>
            <a:r>
              <a:rPr lang="en-US" sz="3200" dirty="0" smtClean="0"/>
              <a:t>$1 billion in additional funding over 5 years– a  38% increase</a:t>
            </a:r>
            <a:endParaRPr lang="en-US" sz="3200" dirty="0"/>
          </a:p>
        </p:txBody>
      </p:sp>
      <p:sp>
        <p:nvSpPr>
          <p:cNvPr id="5" name="Text Placeholder 4"/>
          <p:cNvSpPr>
            <a:spLocks noGrp="1"/>
          </p:cNvSpPr>
          <p:nvPr>
            <p:ph type="body" sz="quarter" idx="19"/>
          </p:nvPr>
        </p:nvSpPr>
        <p:spPr>
          <a:xfrm>
            <a:off x="6636521" y="4284124"/>
            <a:ext cx="4717279" cy="1720436"/>
          </a:xfrm>
        </p:spPr>
        <p:txBody>
          <a:bodyPr>
            <a:noAutofit/>
          </a:bodyPr>
          <a:lstStyle/>
          <a:p>
            <a:pPr algn="ctr"/>
            <a:r>
              <a:rPr lang="en-US" sz="3200" b="1" dirty="0" smtClean="0"/>
              <a:t>Public Transportation</a:t>
            </a:r>
          </a:p>
          <a:p>
            <a:pPr algn="ctr"/>
            <a:r>
              <a:rPr lang="en-US" sz="3200" dirty="0" smtClean="0"/>
              <a:t>$200 million in additional funding over 5 years– a 35% increase</a:t>
            </a:r>
            <a:endParaRPr lang="en-US" sz="3200" dirty="0"/>
          </a:p>
        </p:txBody>
      </p:sp>
      <p:pic>
        <p:nvPicPr>
          <p:cNvPr id="6"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632" b="7632"/>
          <a:stretch>
            <a:fillRect/>
          </a:stretch>
        </p:blipFill>
        <p:spPr/>
      </p:pic>
      <p:sp>
        <p:nvSpPr>
          <p:cNvPr id="7" name="Title 1"/>
          <p:cNvSpPr txBox="1">
            <a:spLocks/>
          </p:cNvSpPr>
          <p:nvPr/>
        </p:nvSpPr>
        <p:spPr>
          <a:xfrm>
            <a:off x="838200" y="459396"/>
            <a:ext cx="10515600" cy="624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Oregon Transportation Funding Under </a:t>
            </a:r>
            <a:r>
              <a:rPr lang="en-US" dirty="0" err="1" smtClean="0">
                <a:solidFill>
                  <a:schemeClr val="bg1"/>
                </a:solidFill>
              </a:rPr>
              <a:t>IIJA</a:t>
            </a:r>
            <a:r>
              <a:rPr lang="en-US" dirty="0" err="1" smtClean="0"/>
              <a:t>g</a:t>
            </a:r>
            <a:endParaRPr lang="en-US" dirty="0"/>
          </a:p>
        </p:txBody>
      </p:sp>
      <p:pic>
        <p:nvPicPr>
          <p:cNvPr id="12" name="Picture Placeholder 11"/>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7530" b="7530"/>
          <a:stretch>
            <a:fillRect/>
          </a:stretch>
        </p:blipFill>
        <p:spPr/>
      </p:pic>
    </p:spTree>
    <p:extLst>
      <p:ext uri="{BB962C8B-B14F-4D97-AF65-F5344CB8AC3E}">
        <p14:creationId xmlns:p14="http://schemas.microsoft.com/office/powerpoint/2010/main" val="1958020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IIJA Funding </a:t>
            </a:r>
            <a:r>
              <a:rPr lang="en-US" dirty="0" smtClean="0"/>
              <a:t>Compared to HB 2017</a:t>
            </a:r>
            <a:br>
              <a:rPr lang="en-US" dirty="0" smtClean="0"/>
            </a:br>
            <a:r>
              <a:rPr lang="en-US" sz="2400" dirty="0" smtClean="0"/>
              <a:t>In millions of dollars in state and federal FY 2026</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2530043"/>
              </p:ext>
            </p:extLst>
          </p:nvPr>
        </p:nvGraphicFramePr>
        <p:xfrm>
          <a:off x="838200" y="2066925"/>
          <a:ext cx="10515600" cy="44959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5159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IIJA Programs</a:t>
            </a:r>
            <a:endParaRPr lang="en-US" dirty="0"/>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9198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365125"/>
            <a:ext cx="6787661" cy="1325563"/>
          </a:xfrm>
        </p:spPr>
        <p:txBody>
          <a:bodyPr>
            <a:normAutofit/>
          </a:bodyPr>
          <a:lstStyle/>
          <a:p>
            <a:r>
              <a:rPr lang="en-US" sz="4000" dirty="0" smtClean="0"/>
              <a:t>Local Programs Breakdown</a:t>
            </a:r>
            <a:r>
              <a:rPr lang="en-US" dirty="0" smtClean="0"/>
              <a:t/>
            </a:r>
            <a:br>
              <a:rPr lang="en-US" dirty="0" smtClean="0"/>
            </a:br>
            <a:r>
              <a:rPr lang="en-US" sz="2400" dirty="0" smtClean="0"/>
              <a:t>Additional Estimated Total </a:t>
            </a:r>
            <a:r>
              <a:rPr lang="en-US" sz="2400" dirty="0"/>
              <a:t>F</a:t>
            </a:r>
            <a:r>
              <a:rPr lang="en-US" sz="2400" dirty="0" smtClean="0"/>
              <a:t>unding </a:t>
            </a:r>
            <a:r>
              <a:rPr lang="en-US" sz="2400" dirty="0"/>
              <a:t>O</a:t>
            </a:r>
            <a:r>
              <a:rPr lang="en-US" sz="2400" dirty="0" smtClean="0"/>
              <a:t>ver 5 Years</a:t>
            </a:r>
            <a:endParaRPr lang="en-US" sz="2400" dirty="0"/>
          </a:p>
        </p:txBody>
      </p:sp>
      <p:sp>
        <p:nvSpPr>
          <p:cNvPr id="3" name="Content Placeholder 2"/>
          <p:cNvSpPr>
            <a:spLocks noGrp="1"/>
          </p:cNvSpPr>
          <p:nvPr>
            <p:ph sz="half" idx="2"/>
          </p:nvPr>
        </p:nvSpPr>
        <p:spPr>
          <a:xfrm>
            <a:off x="703385" y="1966912"/>
            <a:ext cx="6787661" cy="4891087"/>
          </a:xfrm>
        </p:spPr>
        <p:txBody>
          <a:bodyPr>
            <a:normAutofit fontScale="55000" lnSpcReduction="20000"/>
          </a:bodyPr>
          <a:lstStyle/>
          <a:p>
            <a:pPr marL="0" indent="0">
              <a:buNone/>
            </a:pPr>
            <a:r>
              <a:rPr lang="en-US" sz="4500" b="1" dirty="0" smtClean="0"/>
              <a:t>Statewide Programs</a:t>
            </a:r>
          </a:p>
          <a:p>
            <a:pPr marL="0" indent="0">
              <a:buNone/>
            </a:pPr>
            <a:r>
              <a:rPr lang="en-US" sz="3200" b="1" i="1" dirty="0" smtClean="0"/>
              <a:t>Discretionary Grant Programs</a:t>
            </a:r>
          </a:p>
          <a:p>
            <a:r>
              <a:rPr lang="en-US" sz="3200" dirty="0" smtClean="0"/>
              <a:t>Safety (ARTS): $20m</a:t>
            </a:r>
          </a:p>
          <a:p>
            <a:r>
              <a:rPr lang="en-US" sz="3200" dirty="0" smtClean="0"/>
              <a:t>Local Bridge: $34m (plus special bridge funding)</a:t>
            </a:r>
          </a:p>
          <a:p>
            <a:r>
              <a:rPr lang="en-US" sz="3200" dirty="0" smtClean="0"/>
              <a:t>Bicycle/pedestrian: $20m</a:t>
            </a:r>
          </a:p>
          <a:p>
            <a:pPr marL="0" indent="0">
              <a:buNone/>
            </a:pPr>
            <a:r>
              <a:rPr lang="en-US" sz="3200" b="1" i="1" dirty="0" smtClean="0"/>
              <a:t>Formula Programs</a:t>
            </a:r>
          </a:p>
          <a:p>
            <a:r>
              <a:rPr lang="en-US" sz="3200" dirty="0" smtClean="0"/>
              <a:t>CMAQ: $</a:t>
            </a:r>
            <a:r>
              <a:rPr lang="en-US" sz="3200" dirty="0"/>
              <a:t>8</a:t>
            </a:r>
            <a:r>
              <a:rPr lang="en-US" sz="3200" dirty="0" smtClean="0"/>
              <a:t>m</a:t>
            </a:r>
          </a:p>
          <a:p>
            <a:r>
              <a:rPr lang="en-US" sz="3200" dirty="0" smtClean="0"/>
              <a:t>MPO planning: $6m</a:t>
            </a:r>
          </a:p>
          <a:p>
            <a:r>
              <a:rPr lang="en-US" sz="3200" dirty="0" smtClean="0"/>
              <a:t>STBG fund share with cities/counties/small MPOs: $32m</a:t>
            </a:r>
          </a:p>
          <a:p>
            <a:pPr marL="0" indent="0">
              <a:buNone/>
            </a:pPr>
            <a:endParaRPr lang="en-US" sz="3200" b="1" dirty="0" smtClean="0"/>
          </a:p>
          <a:p>
            <a:pPr marL="0" indent="0">
              <a:buNone/>
            </a:pPr>
            <a:r>
              <a:rPr lang="en-US" sz="4500" b="1" dirty="0" smtClean="0"/>
              <a:t>Transportation Management Areas</a:t>
            </a:r>
          </a:p>
          <a:p>
            <a:r>
              <a:rPr lang="en-US" sz="3200" dirty="0" smtClean="0"/>
              <a:t>Surface Transportation Block Grants: $30m</a:t>
            </a:r>
          </a:p>
          <a:p>
            <a:r>
              <a:rPr lang="en-US" sz="3200" dirty="0" smtClean="0"/>
              <a:t>Transportation Alternatives: $11m</a:t>
            </a:r>
          </a:p>
          <a:p>
            <a:r>
              <a:rPr lang="en-US" sz="3200" dirty="0" smtClean="0"/>
              <a:t>Carbon Reduction: $27m</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644" r="27644"/>
          <a:stretch>
            <a:fillRect/>
          </a:stretch>
        </p:blipFill>
        <p:spPr/>
      </p:pic>
    </p:spTree>
    <p:extLst>
      <p:ext uri="{BB962C8B-B14F-4D97-AF65-F5344CB8AC3E}">
        <p14:creationId xmlns:p14="http://schemas.microsoft.com/office/powerpoint/2010/main" val="3311695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Improving Safety for All</a:t>
            </a:r>
            <a:endParaRPr lang="en-US" sz="4000" dirty="0"/>
          </a:p>
        </p:txBody>
      </p:sp>
      <p:sp>
        <p:nvSpPr>
          <p:cNvPr id="3" name="Content Placeholder 2"/>
          <p:cNvSpPr>
            <a:spLocks noGrp="1"/>
          </p:cNvSpPr>
          <p:nvPr>
            <p:ph sz="half" idx="2"/>
          </p:nvPr>
        </p:nvSpPr>
        <p:spPr>
          <a:xfrm>
            <a:off x="838200" y="1966912"/>
            <a:ext cx="6295768" cy="4665381"/>
          </a:xfrm>
        </p:spPr>
        <p:txBody>
          <a:bodyPr>
            <a:normAutofit/>
          </a:bodyPr>
          <a:lstStyle/>
          <a:p>
            <a:r>
              <a:rPr lang="en-US" sz="3000" dirty="0" smtClean="0"/>
              <a:t>$45 million in additional funding for the All Roads Transportation Safety (ARTS) Program to make state and local roads safer for all users</a:t>
            </a:r>
          </a:p>
          <a:p>
            <a:r>
              <a:rPr lang="en-US" sz="3000" dirty="0" smtClean="0"/>
              <a:t>Traditionally split about half and half between state highways and local roads</a:t>
            </a:r>
          </a:p>
          <a:p>
            <a:r>
              <a:rPr lang="en-US" sz="3000" dirty="0" smtClean="0"/>
              <a:t>Funding distributed through data-driven strategic process to most cost-effective safety projects</a:t>
            </a:r>
            <a:endParaRPr lang="en-US" sz="3000" dirty="0"/>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4818" r="24818"/>
          <a:stretch/>
        </p:blipFill>
        <p:spPr>
          <a:prstGeom prst="rect">
            <a:avLst/>
          </a:prstGeom>
        </p:spPr>
      </p:pic>
    </p:spTree>
    <p:extLst>
      <p:ext uri="{BB962C8B-B14F-4D97-AF65-F5344CB8AC3E}">
        <p14:creationId xmlns:p14="http://schemas.microsoft.com/office/powerpoint/2010/main" val="3732803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9513"/>
            <a:ext cx="6295768" cy="1325563"/>
          </a:xfrm>
        </p:spPr>
        <p:txBody>
          <a:bodyPr>
            <a:normAutofit/>
          </a:bodyPr>
          <a:lstStyle/>
          <a:p>
            <a:r>
              <a:rPr lang="en-US" sz="4000" dirty="0" smtClean="0"/>
              <a:t>Bridges</a:t>
            </a:r>
            <a:endParaRPr lang="en-US" sz="4000" dirty="0"/>
          </a:p>
        </p:txBody>
      </p:sp>
      <p:sp>
        <p:nvSpPr>
          <p:cNvPr id="3" name="Content Placeholder 2"/>
          <p:cNvSpPr>
            <a:spLocks noGrp="1"/>
          </p:cNvSpPr>
          <p:nvPr>
            <p:ph sz="half" idx="2"/>
          </p:nvPr>
        </p:nvSpPr>
        <p:spPr>
          <a:xfrm>
            <a:off x="838200" y="1966913"/>
            <a:ext cx="6295768" cy="4708626"/>
          </a:xfrm>
        </p:spPr>
        <p:txBody>
          <a:bodyPr>
            <a:normAutofit fontScale="92500" lnSpcReduction="10000"/>
          </a:bodyPr>
          <a:lstStyle/>
          <a:p>
            <a:r>
              <a:rPr lang="en-US" sz="3000" dirty="0" smtClean="0"/>
              <a:t>More than a quarter billion dollars in additional direct investment in repairing and replacing Oregon’s bridges</a:t>
            </a:r>
          </a:p>
          <a:p>
            <a:r>
              <a:rPr lang="en-US" sz="3000" dirty="0" smtClean="0"/>
              <a:t>Funding expected to be split between ODOT and local governments using historic shares</a:t>
            </a:r>
          </a:p>
          <a:p>
            <a:r>
              <a:rPr lang="en-US" sz="3000" dirty="0" smtClean="0"/>
              <a:t>$34m in additional funding for Local Bridge Program out of base IIJA funding</a:t>
            </a:r>
          </a:p>
          <a:p>
            <a:r>
              <a:rPr lang="en-US" sz="3000" dirty="0" smtClean="0"/>
              <a:t>ODOT will put bridges into State Funded Local Program</a:t>
            </a:r>
            <a:endParaRPr lang="en-US" sz="3000" dirty="0"/>
          </a:p>
        </p:txBody>
      </p:sp>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2465" t="-526" r="12739" b="526"/>
          <a:stretch/>
        </p:blipFill>
        <p:spPr>
          <a:xfrm>
            <a:off x="7586662" y="-82062"/>
            <a:ext cx="4605338" cy="6940062"/>
          </a:xfrm>
        </p:spPr>
      </p:pic>
      <p:sp>
        <p:nvSpPr>
          <p:cNvPr id="5" name="TextBox 4"/>
          <p:cNvSpPr txBox="1"/>
          <p:nvPr/>
        </p:nvSpPr>
        <p:spPr>
          <a:xfrm>
            <a:off x="11540359" y="6306207"/>
            <a:ext cx="578069"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562356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DOT Blues">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C1BE"/>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TC Strategic Investments Preview 12-19.potx" id="{BF1350EF-51E7-4AF6-BC68-F83E0DFEB20A}" vid="{B18B34E9-A991-4C0E-9F3B-F8A4A6725C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F034ED59F0AD4CB06399E4696C7C5A" ma:contentTypeVersion="0" ma:contentTypeDescription="Create a new document." ma:contentTypeScope="" ma:versionID="e50b84b33bf2e5149c4a6a2b3b262f5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AE5B6F-3D68-40B9-B169-E74498CB6624}">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6F4D6F4A-4E2D-435D-82C4-ED69B7BC8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22D2DFD-F821-4770-BF9E-46C59FB9F5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22783</TotalTime>
  <Words>1862</Words>
  <Application>Microsoft Office PowerPoint</Application>
  <PresentationFormat>Widescreen</PresentationFormat>
  <Paragraphs>171</Paragraphs>
  <Slides>18</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Franklin Gothic Book</vt:lpstr>
      <vt:lpstr>Franklin Gothic Demi Cond</vt:lpstr>
      <vt:lpstr>Franklin Gothic Medium</vt:lpstr>
      <vt:lpstr>Office Theme</vt:lpstr>
      <vt:lpstr>Infrastructure Investment and Jobs Act Implications for Oregon’s Local Governments</vt:lpstr>
      <vt:lpstr>How to Ask Questions</vt:lpstr>
      <vt:lpstr>IIJA Basics</vt:lpstr>
      <vt:lpstr>PowerPoint Presentation</vt:lpstr>
      <vt:lpstr>Additional IIJA Funding Compared to HB 2017 In millions of dollars in state and federal FY 2026</vt:lpstr>
      <vt:lpstr>IIJA Programs</vt:lpstr>
      <vt:lpstr>Local Programs Breakdown Additional Estimated Total Funding Over 5 Years</vt:lpstr>
      <vt:lpstr>Improving Safety for All</vt:lpstr>
      <vt:lpstr>Bridges</vt:lpstr>
      <vt:lpstr>STBG Fund Sharing Agreement</vt:lpstr>
      <vt:lpstr>Improving Active Transportation</vt:lpstr>
      <vt:lpstr>Public Transportation</vt:lpstr>
      <vt:lpstr>Electric Vehicle Charging Stations</vt:lpstr>
      <vt:lpstr>Carbon Reduction Program</vt:lpstr>
      <vt:lpstr>IIJA Additional Funding for Oregon $1.2 billion total</vt:lpstr>
      <vt:lpstr>How to Follow IIJA</vt:lpstr>
      <vt:lpstr>How to Provide Feedback</vt:lpstr>
      <vt:lpstr>Questions?</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ODOT PowerPoint Template</dc:title>
  <dc:creator>CRICK Shelley J</dc:creator>
  <cp:lastModifiedBy>BROUWER Travis</cp:lastModifiedBy>
  <cp:revision>500</cp:revision>
  <cp:lastPrinted>2020-10-22T16:06:03Z</cp:lastPrinted>
  <dcterms:created xsi:type="dcterms:W3CDTF">2019-08-20T20:22:00Z</dcterms:created>
  <dcterms:modified xsi:type="dcterms:W3CDTF">2021-12-14T16:44:45Z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0x01010051F034ED59F0AD4CB06399E4696C7C5A</vt:lpwstr>
  </property>
</Properties>
</file>